
<file path=[Content_Types].xml><?xml version="1.0" encoding="utf-8"?>
<Types xmlns="http://schemas.openxmlformats.org/package/2006/content-types">
  <Default Extension="fntdata" ContentType="application/x-fontdata"/>
  <Default Extension="jpeg" ContentType="image/jpeg"/>
  <Default Extension="jpg" ContentType="image/pn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6.jpg"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sldIdLst>
    <p:sldId id="887" r:id="rId2"/>
    <p:sldId id="888" r:id="rId3"/>
    <p:sldId id="882" r:id="rId4"/>
    <p:sldId id="883" r:id="rId5"/>
    <p:sldId id="884" r:id="rId6"/>
    <p:sldId id="885" r:id="rId7"/>
    <p:sldId id="890" r:id="rId8"/>
    <p:sldId id="889" r:id="rId9"/>
  </p:sldIdLst>
  <p:sldSz cx="12192000" cy="6858000"/>
  <p:notesSz cx="6858000" cy="9144000"/>
  <p:embeddedFontLst>
    <p:embeddedFont>
      <p:font typeface="Microsoft YaHei" panose="020B0503020204020204" pitchFamily="34" charset="-122"/>
      <p:regular r:id="rId10"/>
      <p:bold r:id="rId11"/>
    </p:embeddedFont>
    <p:embeddedFont>
      <p:font typeface="Cambria" panose="02040503050406030204" pitchFamily="18" charset="0"/>
      <p:regular r:id="rId12"/>
      <p:bold r:id="rId13"/>
      <p:italic r:id="rId14"/>
      <p:boldItalic r:id="rId15"/>
    </p:embeddedFont>
    <p:embeddedFont>
      <p:font typeface="Futura-Bold"/>
      <p:bold r:id="rId16"/>
    </p:embeddedFont>
    <p:embeddedFont>
      <p:font typeface="等线" panose="02010600030101010101" pitchFamily="2" charset="-122"/>
      <p:regular r:id="rId17"/>
      <p:bold r:id="rId18"/>
    </p:embeddedFont>
    <p:embeddedFont>
      <p:font typeface="等线 Light" panose="02010600030101010101" pitchFamily="2" charset="-122"/>
      <p:regular r:id="rId19"/>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dows User" initials="WU" lastIdx="0" clrIdx="0">
    <p:extLst>
      <p:ext uri="{19B8F6BF-5375-455C-9EA6-DF929625EA0E}">
        <p15:presenceInfo xmlns:p15="http://schemas.microsoft.com/office/powerpoint/2012/main" userId="Windows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333FF"/>
    <a:srgbClr val="00FFFF"/>
    <a:srgbClr val="E7FFFF"/>
    <a:srgbClr val="D1FFFF"/>
    <a:srgbClr val="E1FFFF"/>
    <a:srgbClr val="00FF00"/>
    <a:srgbClr val="FEF6F0"/>
    <a:srgbClr val="FFFFFF"/>
    <a:srgbClr val="FBE0CD"/>
    <a:srgbClr val="672F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6327"/>
  </p:normalViewPr>
  <p:slideViewPr>
    <p:cSldViewPr snapToGrid="0" snapToObjects="1">
      <p:cViewPr varScale="1">
        <p:scale>
          <a:sx n="113" d="100"/>
          <a:sy n="113" d="100"/>
        </p:scale>
        <p:origin x="474"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theme" Target="theme/theme1.xml"/><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5.fntdata"/><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5FF75C8-27F7-A34E-8CFD-711EDD82D084}"/>
              </a:ext>
            </a:extLst>
          </p:cNvPr>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p>
        </p:txBody>
      </p:sp>
      <p:sp>
        <p:nvSpPr>
          <p:cNvPr id="3" name="副标题 2">
            <a:extLst>
              <a:ext uri="{FF2B5EF4-FFF2-40B4-BE49-F238E27FC236}">
                <a16:creationId xmlns:a16="http://schemas.microsoft.com/office/drawing/2014/main" id="{6D686D03-EC38-9C48-A464-EC8729838AE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p>
        </p:txBody>
      </p:sp>
      <p:sp>
        <p:nvSpPr>
          <p:cNvPr id="4" name="日期占位符 3">
            <a:extLst>
              <a:ext uri="{FF2B5EF4-FFF2-40B4-BE49-F238E27FC236}">
                <a16:creationId xmlns:a16="http://schemas.microsoft.com/office/drawing/2014/main" id="{3FF79007-784B-9A4F-B512-153283916C93}"/>
              </a:ext>
            </a:extLst>
          </p:cNvPr>
          <p:cNvSpPr>
            <a:spLocks noGrp="1"/>
          </p:cNvSpPr>
          <p:nvPr>
            <p:ph type="dt" sz="half" idx="10"/>
          </p:nvPr>
        </p:nvSpPr>
        <p:spPr/>
        <p:txBody>
          <a:bodyPr/>
          <a:lstStyle/>
          <a:p>
            <a:fld id="{1C47836D-707C-9B49-96EF-1D4F9CF3A853}" type="datetimeFigureOut">
              <a:rPr kumimoji="1" lang="zh-CN" altLang="en-US" smtClean="0"/>
              <a:t>2026/10/16</a:t>
            </a:fld>
            <a:endParaRPr kumimoji="1" lang="zh-CN" altLang="en-US"/>
          </a:p>
        </p:txBody>
      </p:sp>
      <p:sp>
        <p:nvSpPr>
          <p:cNvPr id="5" name="页脚占位符 4">
            <a:extLst>
              <a:ext uri="{FF2B5EF4-FFF2-40B4-BE49-F238E27FC236}">
                <a16:creationId xmlns:a16="http://schemas.microsoft.com/office/drawing/2014/main" id="{EA45E3D9-33AF-B64A-9023-84B258622959}"/>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8FF16E16-7E08-5A48-B95C-F4EC5970CC04}"/>
              </a:ext>
            </a:extLst>
          </p:cNvPr>
          <p:cNvSpPr>
            <a:spLocks noGrp="1"/>
          </p:cNvSpPr>
          <p:nvPr>
            <p:ph type="sldNum" sz="quarter" idx="12"/>
          </p:nvPr>
        </p:nvSpPr>
        <p:spPr/>
        <p:txBody>
          <a:bodyPr/>
          <a:lstStyle/>
          <a:p>
            <a:fld id="{403C6A4C-9623-7540-A67E-32F1DEA9A7C4}" type="slidenum">
              <a:rPr kumimoji="1" lang="zh-CN" altLang="en-US" smtClean="0"/>
              <a:t>‹#›</a:t>
            </a:fld>
            <a:endParaRPr kumimoji="1" lang="zh-CN" altLang="en-US"/>
          </a:p>
        </p:txBody>
      </p:sp>
    </p:spTree>
    <p:extLst>
      <p:ext uri="{BB962C8B-B14F-4D97-AF65-F5344CB8AC3E}">
        <p14:creationId xmlns:p14="http://schemas.microsoft.com/office/powerpoint/2010/main" val="2773125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98EA23A-9426-704F-B3DF-4FE48ACFE7CD}"/>
              </a:ext>
            </a:extLst>
          </p:cNvPr>
          <p:cNvSpPr>
            <a:spLocks noGrp="1"/>
          </p:cNvSpPr>
          <p:nvPr>
            <p:ph type="title"/>
          </p:nvPr>
        </p:nvSpPr>
        <p:spPr/>
        <p:txBody>
          <a:bodyPr/>
          <a:lstStyle/>
          <a:p>
            <a:r>
              <a:rPr kumimoji="1" lang="zh-CN" altLang="en-US"/>
              <a:t>单击此处编辑母版标题样式</a:t>
            </a:r>
          </a:p>
        </p:txBody>
      </p:sp>
      <p:sp>
        <p:nvSpPr>
          <p:cNvPr id="3" name="内容占位符 2">
            <a:extLst>
              <a:ext uri="{FF2B5EF4-FFF2-40B4-BE49-F238E27FC236}">
                <a16:creationId xmlns:a16="http://schemas.microsoft.com/office/drawing/2014/main" id="{F476D027-3D4F-DE46-BB93-22DB70CB4C67}"/>
              </a:ext>
            </a:extLst>
          </p:cNvPr>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FCC1833D-CC1A-AA4B-84BA-A94A41F387CA}"/>
              </a:ext>
            </a:extLst>
          </p:cNvPr>
          <p:cNvSpPr>
            <a:spLocks noGrp="1"/>
          </p:cNvSpPr>
          <p:nvPr>
            <p:ph type="dt" sz="half" idx="10"/>
          </p:nvPr>
        </p:nvSpPr>
        <p:spPr/>
        <p:txBody>
          <a:bodyPr/>
          <a:lstStyle/>
          <a:p>
            <a:fld id="{1C47836D-707C-9B49-96EF-1D4F9CF3A853}" type="datetimeFigureOut">
              <a:rPr kumimoji="1" lang="zh-CN" altLang="en-US" smtClean="0"/>
              <a:t>2026/10/16</a:t>
            </a:fld>
            <a:endParaRPr kumimoji="1" lang="zh-CN" altLang="en-US"/>
          </a:p>
        </p:txBody>
      </p:sp>
      <p:sp>
        <p:nvSpPr>
          <p:cNvPr id="5" name="页脚占位符 4">
            <a:extLst>
              <a:ext uri="{FF2B5EF4-FFF2-40B4-BE49-F238E27FC236}">
                <a16:creationId xmlns:a16="http://schemas.microsoft.com/office/drawing/2014/main" id="{3F3396A3-4A67-6F44-8D6D-AE0B0BE5C2F7}"/>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309FCCE3-EB11-1B4B-B5F4-D520C575F20D}"/>
              </a:ext>
            </a:extLst>
          </p:cNvPr>
          <p:cNvSpPr>
            <a:spLocks noGrp="1"/>
          </p:cNvSpPr>
          <p:nvPr>
            <p:ph type="sldNum" sz="quarter" idx="12"/>
          </p:nvPr>
        </p:nvSpPr>
        <p:spPr/>
        <p:txBody>
          <a:bodyPr/>
          <a:lstStyle/>
          <a:p>
            <a:fld id="{403C6A4C-9623-7540-A67E-32F1DEA9A7C4}" type="slidenum">
              <a:rPr kumimoji="1" lang="zh-CN" altLang="en-US" smtClean="0"/>
              <a:t>‹#›</a:t>
            </a:fld>
            <a:endParaRPr kumimoji="1" lang="zh-CN" altLang="en-US"/>
          </a:p>
        </p:txBody>
      </p:sp>
    </p:spTree>
    <p:extLst>
      <p:ext uri="{BB962C8B-B14F-4D97-AF65-F5344CB8AC3E}">
        <p14:creationId xmlns:p14="http://schemas.microsoft.com/office/powerpoint/2010/main" val="21922244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ADE463-63E0-724B-8DC2-9340BF0D4F66}"/>
              </a:ext>
            </a:extLst>
          </p:cNvPr>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p>
        </p:txBody>
      </p:sp>
      <p:sp>
        <p:nvSpPr>
          <p:cNvPr id="3" name="文本占位符 2">
            <a:extLst>
              <a:ext uri="{FF2B5EF4-FFF2-40B4-BE49-F238E27FC236}">
                <a16:creationId xmlns:a16="http://schemas.microsoft.com/office/drawing/2014/main" id="{F53533DE-5EE9-5A48-BE78-6E5C7A2A0BB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p>
        </p:txBody>
      </p:sp>
      <p:sp>
        <p:nvSpPr>
          <p:cNvPr id="4" name="日期占位符 3">
            <a:extLst>
              <a:ext uri="{FF2B5EF4-FFF2-40B4-BE49-F238E27FC236}">
                <a16:creationId xmlns:a16="http://schemas.microsoft.com/office/drawing/2014/main" id="{050DBD56-2564-A443-8468-E4054A1E9B0C}"/>
              </a:ext>
            </a:extLst>
          </p:cNvPr>
          <p:cNvSpPr>
            <a:spLocks noGrp="1"/>
          </p:cNvSpPr>
          <p:nvPr>
            <p:ph type="dt" sz="half" idx="10"/>
          </p:nvPr>
        </p:nvSpPr>
        <p:spPr/>
        <p:txBody>
          <a:bodyPr/>
          <a:lstStyle/>
          <a:p>
            <a:fld id="{1C47836D-707C-9B49-96EF-1D4F9CF3A853}" type="datetimeFigureOut">
              <a:rPr kumimoji="1" lang="zh-CN" altLang="en-US" smtClean="0"/>
              <a:t>2026/10/16</a:t>
            </a:fld>
            <a:endParaRPr kumimoji="1" lang="zh-CN" altLang="en-US"/>
          </a:p>
        </p:txBody>
      </p:sp>
      <p:sp>
        <p:nvSpPr>
          <p:cNvPr id="5" name="页脚占位符 4">
            <a:extLst>
              <a:ext uri="{FF2B5EF4-FFF2-40B4-BE49-F238E27FC236}">
                <a16:creationId xmlns:a16="http://schemas.microsoft.com/office/drawing/2014/main" id="{D98B9D31-3481-2049-BC98-7C9A8CD6C0DA}"/>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76AA4415-E52D-2C45-819A-81AA0492A5B5}"/>
              </a:ext>
            </a:extLst>
          </p:cNvPr>
          <p:cNvSpPr>
            <a:spLocks noGrp="1"/>
          </p:cNvSpPr>
          <p:nvPr>
            <p:ph type="sldNum" sz="quarter" idx="12"/>
          </p:nvPr>
        </p:nvSpPr>
        <p:spPr/>
        <p:txBody>
          <a:bodyPr/>
          <a:lstStyle/>
          <a:p>
            <a:fld id="{403C6A4C-9623-7540-A67E-32F1DEA9A7C4}" type="slidenum">
              <a:rPr kumimoji="1" lang="zh-CN" altLang="en-US" smtClean="0"/>
              <a:t>‹#›</a:t>
            </a:fld>
            <a:endParaRPr kumimoji="1" lang="zh-CN" altLang="en-US"/>
          </a:p>
        </p:txBody>
      </p:sp>
    </p:spTree>
    <p:extLst>
      <p:ext uri="{BB962C8B-B14F-4D97-AF65-F5344CB8AC3E}">
        <p14:creationId xmlns:p14="http://schemas.microsoft.com/office/powerpoint/2010/main" val="2471068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1F18041-3D4B-0649-BC21-C116401B40AC}"/>
              </a:ext>
            </a:extLst>
          </p:cNvPr>
          <p:cNvSpPr>
            <a:spLocks noGrp="1"/>
          </p:cNvSpPr>
          <p:nvPr>
            <p:ph type="title"/>
          </p:nvPr>
        </p:nvSpPr>
        <p:spPr/>
        <p:txBody>
          <a:bodyPr/>
          <a:lstStyle/>
          <a:p>
            <a:r>
              <a:rPr kumimoji="1" lang="zh-CN" altLang="en-US"/>
              <a:t>单击此处编辑母版标题样式</a:t>
            </a:r>
          </a:p>
        </p:txBody>
      </p:sp>
      <p:sp>
        <p:nvSpPr>
          <p:cNvPr id="3" name="内容占位符 2">
            <a:extLst>
              <a:ext uri="{FF2B5EF4-FFF2-40B4-BE49-F238E27FC236}">
                <a16:creationId xmlns:a16="http://schemas.microsoft.com/office/drawing/2014/main" id="{12CE83B5-1DB9-A543-94AD-5C27AC00FBEE}"/>
              </a:ext>
            </a:extLst>
          </p:cNvPr>
          <p:cNvSpPr>
            <a:spLocks noGrp="1"/>
          </p:cNvSpPr>
          <p:nvPr>
            <p:ph sz="half" idx="1"/>
          </p:nvPr>
        </p:nvSpPr>
        <p:spPr>
          <a:xfrm>
            <a:off x="838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内容占位符 3">
            <a:extLst>
              <a:ext uri="{FF2B5EF4-FFF2-40B4-BE49-F238E27FC236}">
                <a16:creationId xmlns:a16="http://schemas.microsoft.com/office/drawing/2014/main" id="{31049491-4322-BD4B-8943-B8A20F7FF34C}"/>
              </a:ext>
            </a:extLst>
          </p:cNvPr>
          <p:cNvSpPr>
            <a:spLocks noGrp="1"/>
          </p:cNvSpPr>
          <p:nvPr>
            <p:ph sz="half" idx="2"/>
          </p:nvPr>
        </p:nvSpPr>
        <p:spPr>
          <a:xfrm>
            <a:off x="6172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日期占位符 4">
            <a:extLst>
              <a:ext uri="{FF2B5EF4-FFF2-40B4-BE49-F238E27FC236}">
                <a16:creationId xmlns:a16="http://schemas.microsoft.com/office/drawing/2014/main" id="{5BDE3328-66A7-D546-8304-0748817F0E51}"/>
              </a:ext>
            </a:extLst>
          </p:cNvPr>
          <p:cNvSpPr>
            <a:spLocks noGrp="1"/>
          </p:cNvSpPr>
          <p:nvPr>
            <p:ph type="dt" sz="half" idx="10"/>
          </p:nvPr>
        </p:nvSpPr>
        <p:spPr/>
        <p:txBody>
          <a:bodyPr/>
          <a:lstStyle/>
          <a:p>
            <a:fld id="{1C47836D-707C-9B49-96EF-1D4F9CF3A853}" type="datetimeFigureOut">
              <a:rPr kumimoji="1" lang="zh-CN" altLang="en-US" smtClean="0"/>
              <a:t>2026/10/16</a:t>
            </a:fld>
            <a:endParaRPr kumimoji="1" lang="zh-CN" altLang="en-US"/>
          </a:p>
        </p:txBody>
      </p:sp>
      <p:sp>
        <p:nvSpPr>
          <p:cNvPr id="6" name="页脚占位符 5">
            <a:extLst>
              <a:ext uri="{FF2B5EF4-FFF2-40B4-BE49-F238E27FC236}">
                <a16:creationId xmlns:a16="http://schemas.microsoft.com/office/drawing/2014/main" id="{2E84E5C0-E0D9-0344-9B3D-F90443E273D0}"/>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758BEEC9-F577-554A-B37E-C73D0741744D}"/>
              </a:ext>
            </a:extLst>
          </p:cNvPr>
          <p:cNvSpPr>
            <a:spLocks noGrp="1"/>
          </p:cNvSpPr>
          <p:nvPr>
            <p:ph type="sldNum" sz="quarter" idx="12"/>
          </p:nvPr>
        </p:nvSpPr>
        <p:spPr/>
        <p:txBody>
          <a:bodyPr/>
          <a:lstStyle/>
          <a:p>
            <a:fld id="{403C6A4C-9623-7540-A67E-32F1DEA9A7C4}" type="slidenum">
              <a:rPr kumimoji="1" lang="zh-CN" altLang="en-US" smtClean="0"/>
              <a:t>‹#›</a:t>
            </a:fld>
            <a:endParaRPr kumimoji="1" lang="zh-CN" altLang="en-US"/>
          </a:p>
        </p:txBody>
      </p:sp>
    </p:spTree>
    <p:extLst>
      <p:ext uri="{BB962C8B-B14F-4D97-AF65-F5344CB8AC3E}">
        <p14:creationId xmlns:p14="http://schemas.microsoft.com/office/powerpoint/2010/main" val="15893501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BCD6B23-0F30-424E-AF44-6E3506ABEA32}"/>
              </a:ext>
            </a:extLst>
          </p:cNvPr>
          <p:cNvSpPr>
            <a:spLocks noGrp="1"/>
          </p:cNvSpPr>
          <p:nvPr>
            <p:ph type="title"/>
          </p:nvPr>
        </p:nvSpPr>
        <p:spPr>
          <a:xfrm>
            <a:off x="839788" y="365125"/>
            <a:ext cx="10515600" cy="1325563"/>
          </a:xfrm>
        </p:spPr>
        <p:txBody>
          <a:bodyPr/>
          <a:lstStyle/>
          <a:p>
            <a:r>
              <a:rPr kumimoji="1" lang="zh-CN" altLang="en-US"/>
              <a:t>单击此处编辑母版标题样式</a:t>
            </a:r>
          </a:p>
        </p:txBody>
      </p:sp>
      <p:sp>
        <p:nvSpPr>
          <p:cNvPr id="3" name="文本占位符 2">
            <a:extLst>
              <a:ext uri="{FF2B5EF4-FFF2-40B4-BE49-F238E27FC236}">
                <a16:creationId xmlns:a16="http://schemas.microsoft.com/office/drawing/2014/main" id="{4F90B864-66C1-0F42-85FD-FF209AB36A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4" name="内容占位符 3">
            <a:extLst>
              <a:ext uri="{FF2B5EF4-FFF2-40B4-BE49-F238E27FC236}">
                <a16:creationId xmlns:a16="http://schemas.microsoft.com/office/drawing/2014/main" id="{153A4A04-548B-714A-861E-D1866CCAB71E}"/>
              </a:ext>
            </a:extLst>
          </p:cNvPr>
          <p:cNvSpPr>
            <a:spLocks noGrp="1"/>
          </p:cNvSpPr>
          <p:nvPr>
            <p:ph sz="half" idx="2"/>
          </p:nvPr>
        </p:nvSpPr>
        <p:spPr>
          <a:xfrm>
            <a:off x="839788" y="2505075"/>
            <a:ext cx="5157787"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文本占位符 4">
            <a:extLst>
              <a:ext uri="{FF2B5EF4-FFF2-40B4-BE49-F238E27FC236}">
                <a16:creationId xmlns:a16="http://schemas.microsoft.com/office/drawing/2014/main" id="{94CE9A1F-F556-A645-9891-1D742DE78E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6" name="内容占位符 5">
            <a:extLst>
              <a:ext uri="{FF2B5EF4-FFF2-40B4-BE49-F238E27FC236}">
                <a16:creationId xmlns:a16="http://schemas.microsoft.com/office/drawing/2014/main" id="{432EFC07-591E-514A-A89B-5623DD8AE915}"/>
              </a:ext>
            </a:extLst>
          </p:cNvPr>
          <p:cNvSpPr>
            <a:spLocks noGrp="1"/>
          </p:cNvSpPr>
          <p:nvPr>
            <p:ph sz="quarter" idx="4"/>
          </p:nvPr>
        </p:nvSpPr>
        <p:spPr>
          <a:xfrm>
            <a:off x="6172200" y="2505075"/>
            <a:ext cx="5183188"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7" name="日期占位符 6">
            <a:extLst>
              <a:ext uri="{FF2B5EF4-FFF2-40B4-BE49-F238E27FC236}">
                <a16:creationId xmlns:a16="http://schemas.microsoft.com/office/drawing/2014/main" id="{0057D9A3-68CC-6F4D-8BA4-25933AA0F45C}"/>
              </a:ext>
            </a:extLst>
          </p:cNvPr>
          <p:cNvSpPr>
            <a:spLocks noGrp="1"/>
          </p:cNvSpPr>
          <p:nvPr>
            <p:ph type="dt" sz="half" idx="10"/>
          </p:nvPr>
        </p:nvSpPr>
        <p:spPr/>
        <p:txBody>
          <a:bodyPr/>
          <a:lstStyle/>
          <a:p>
            <a:fld id="{1C47836D-707C-9B49-96EF-1D4F9CF3A853}" type="datetimeFigureOut">
              <a:rPr kumimoji="1" lang="zh-CN" altLang="en-US" smtClean="0"/>
              <a:t>2026/10/16</a:t>
            </a:fld>
            <a:endParaRPr kumimoji="1" lang="zh-CN" altLang="en-US"/>
          </a:p>
        </p:txBody>
      </p:sp>
      <p:sp>
        <p:nvSpPr>
          <p:cNvPr id="8" name="页脚占位符 7">
            <a:extLst>
              <a:ext uri="{FF2B5EF4-FFF2-40B4-BE49-F238E27FC236}">
                <a16:creationId xmlns:a16="http://schemas.microsoft.com/office/drawing/2014/main" id="{86D47182-9518-374F-B9FB-F6D06D84C870}"/>
              </a:ext>
            </a:extLst>
          </p:cNvPr>
          <p:cNvSpPr>
            <a:spLocks noGrp="1"/>
          </p:cNvSpPr>
          <p:nvPr>
            <p:ph type="ftr" sz="quarter" idx="11"/>
          </p:nvPr>
        </p:nvSpPr>
        <p:spPr/>
        <p:txBody>
          <a:bodyPr/>
          <a:lstStyle/>
          <a:p>
            <a:endParaRPr kumimoji="1" lang="zh-CN" altLang="en-US"/>
          </a:p>
        </p:txBody>
      </p:sp>
      <p:sp>
        <p:nvSpPr>
          <p:cNvPr id="9" name="灯片编号占位符 8">
            <a:extLst>
              <a:ext uri="{FF2B5EF4-FFF2-40B4-BE49-F238E27FC236}">
                <a16:creationId xmlns:a16="http://schemas.microsoft.com/office/drawing/2014/main" id="{A16097F9-C8FA-AE4A-8F0F-CE4145D6E447}"/>
              </a:ext>
            </a:extLst>
          </p:cNvPr>
          <p:cNvSpPr>
            <a:spLocks noGrp="1"/>
          </p:cNvSpPr>
          <p:nvPr>
            <p:ph type="sldNum" sz="quarter" idx="12"/>
          </p:nvPr>
        </p:nvSpPr>
        <p:spPr/>
        <p:txBody>
          <a:bodyPr/>
          <a:lstStyle/>
          <a:p>
            <a:fld id="{403C6A4C-9623-7540-A67E-32F1DEA9A7C4}" type="slidenum">
              <a:rPr kumimoji="1" lang="zh-CN" altLang="en-US" smtClean="0"/>
              <a:t>‹#›</a:t>
            </a:fld>
            <a:endParaRPr kumimoji="1" lang="zh-CN" altLang="en-US"/>
          </a:p>
        </p:txBody>
      </p:sp>
    </p:spTree>
    <p:extLst>
      <p:ext uri="{BB962C8B-B14F-4D97-AF65-F5344CB8AC3E}">
        <p14:creationId xmlns:p14="http://schemas.microsoft.com/office/powerpoint/2010/main" val="1155411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D31B2FB-822E-4F4F-BB68-3618403092F3}"/>
              </a:ext>
            </a:extLst>
          </p:cNvPr>
          <p:cNvSpPr>
            <a:spLocks noGrp="1"/>
          </p:cNvSpPr>
          <p:nvPr>
            <p:ph type="title"/>
          </p:nvPr>
        </p:nvSpPr>
        <p:spPr/>
        <p:txBody>
          <a:bodyPr/>
          <a:lstStyle/>
          <a:p>
            <a:r>
              <a:rPr kumimoji="1" lang="zh-CN" altLang="en-US"/>
              <a:t>单击此处编辑母版标题样式</a:t>
            </a:r>
          </a:p>
        </p:txBody>
      </p:sp>
      <p:sp>
        <p:nvSpPr>
          <p:cNvPr id="3" name="日期占位符 2">
            <a:extLst>
              <a:ext uri="{FF2B5EF4-FFF2-40B4-BE49-F238E27FC236}">
                <a16:creationId xmlns:a16="http://schemas.microsoft.com/office/drawing/2014/main" id="{B2454CE6-8DC9-1743-AF09-7F47495E69CA}"/>
              </a:ext>
            </a:extLst>
          </p:cNvPr>
          <p:cNvSpPr>
            <a:spLocks noGrp="1"/>
          </p:cNvSpPr>
          <p:nvPr>
            <p:ph type="dt" sz="half" idx="10"/>
          </p:nvPr>
        </p:nvSpPr>
        <p:spPr/>
        <p:txBody>
          <a:bodyPr/>
          <a:lstStyle/>
          <a:p>
            <a:fld id="{1C47836D-707C-9B49-96EF-1D4F9CF3A853}" type="datetimeFigureOut">
              <a:rPr kumimoji="1" lang="zh-CN" altLang="en-US" smtClean="0"/>
              <a:t>2026/10/16</a:t>
            </a:fld>
            <a:endParaRPr kumimoji="1" lang="zh-CN" altLang="en-US"/>
          </a:p>
        </p:txBody>
      </p:sp>
      <p:sp>
        <p:nvSpPr>
          <p:cNvPr id="4" name="页脚占位符 3">
            <a:extLst>
              <a:ext uri="{FF2B5EF4-FFF2-40B4-BE49-F238E27FC236}">
                <a16:creationId xmlns:a16="http://schemas.microsoft.com/office/drawing/2014/main" id="{79C69DB9-DC97-CC4C-88ED-55D5232C0E7B}"/>
              </a:ext>
            </a:extLst>
          </p:cNvPr>
          <p:cNvSpPr>
            <a:spLocks noGrp="1"/>
          </p:cNvSpPr>
          <p:nvPr>
            <p:ph type="ftr" sz="quarter" idx="11"/>
          </p:nvPr>
        </p:nvSpPr>
        <p:spPr/>
        <p:txBody>
          <a:bodyPr/>
          <a:lstStyle/>
          <a:p>
            <a:endParaRPr kumimoji="1" lang="zh-CN" altLang="en-US"/>
          </a:p>
        </p:txBody>
      </p:sp>
      <p:sp>
        <p:nvSpPr>
          <p:cNvPr id="5" name="灯片编号占位符 4">
            <a:extLst>
              <a:ext uri="{FF2B5EF4-FFF2-40B4-BE49-F238E27FC236}">
                <a16:creationId xmlns:a16="http://schemas.microsoft.com/office/drawing/2014/main" id="{C33ED755-DB1D-B14E-B882-1CBDEA02F4F0}"/>
              </a:ext>
            </a:extLst>
          </p:cNvPr>
          <p:cNvSpPr>
            <a:spLocks noGrp="1"/>
          </p:cNvSpPr>
          <p:nvPr>
            <p:ph type="sldNum" sz="quarter" idx="12"/>
          </p:nvPr>
        </p:nvSpPr>
        <p:spPr/>
        <p:txBody>
          <a:bodyPr/>
          <a:lstStyle/>
          <a:p>
            <a:fld id="{403C6A4C-9623-7540-A67E-32F1DEA9A7C4}" type="slidenum">
              <a:rPr kumimoji="1" lang="zh-CN" altLang="en-US" smtClean="0"/>
              <a:t>‹#›</a:t>
            </a:fld>
            <a:endParaRPr kumimoji="1" lang="zh-CN" altLang="en-US"/>
          </a:p>
        </p:txBody>
      </p:sp>
    </p:spTree>
    <p:extLst>
      <p:ext uri="{BB962C8B-B14F-4D97-AF65-F5344CB8AC3E}">
        <p14:creationId xmlns:p14="http://schemas.microsoft.com/office/powerpoint/2010/main" val="218148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2B2E36F2-1B3B-844C-B79E-FBB6C8C949C1}"/>
              </a:ext>
            </a:extLst>
          </p:cNvPr>
          <p:cNvSpPr>
            <a:spLocks noGrp="1"/>
          </p:cNvSpPr>
          <p:nvPr>
            <p:ph type="dt" sz="half" idx="10"/>
          </p:nvPr>
        </p:nvSpPr>
        <p:spPr/>
        <p:txBody>
          <a:bodyPr/>
          <a:lstStyle/>
          <a:p>
            <a:fld id="{1C47836D-707C-9B49-96EF-1D4F9CF3A853}" type="datetimeFigureOut">
              <a:rPr kumimoji="1" lang="zh-CN" altLang="en-US" smtClean="0"/>
              <a:t>2026/10/16</a:t>
            </a:fld>
            <a:endParaRPr kumimoji="1" lang="zh-CN" altLang="en-US"/>
          </a:p>
        </p:txBody>
      </p:sp>
      <p:sp>
        <p:nvSpPr>
          <p:cNvPr id="3" name="页脚占位符 2">
            <a:extLst>
              <a:ext uri="{FF2B5EF4-FFF2-40B4-BE49-F238E27FC236}">
                <a16:creationId xmlns:a16="http://schemas.microsoft.com/office/drawing/2014/main" id="{3352AAF4-4AA0-9648-B3E9-C33DF9F27156}"/>
              </a:ext>
            </a:extLst>
          </p:cNvPr>
          <p:cNvSpPr>
            <a:spLocks noGrp="1"/>
          </p:cNvSpPr>
          <p:nvPr>
            <p:ph type="ftr" sz="quarter" idx="11"/>
          </p:nvPr>
        </p:nvSpPr>
        <p:spPr/>
        <p:txBody>
          <a:bodyPr/>
          <a:lstStyle/>
          <a:p>
            <a:endParaRPr kumimoji="1" lang="zh-CN" altLang="en-US"/>
          </a:p>
        </p:txBody>
      </p:sp>
      <p:sp>
        <p:nvSpPr>
          <p:cNvPr id="4" name="灯片编号占位符 3">
            <a:extLst>
              <a:ext uri="{FF2B5EF4-FFF2-40B4-BE49-F238E27FC236}">
                <a16:creationId xmlns:a16="http://schemas.microsoft.com/office/drawing/2014/main" id="{20EDDD04-5EF1-4C4F-A6BE-9F26C50F2625}"/>
              </a:ext>
            </a:extLst>
          </p:cNvPr>
          <p:cNvSpPr>
            <a:spLocks noGrp="1"/>
          </p:cNvSpPr>
          <p:nvPr>
            <p:ph type="sldNum" sz="quarter" idx="12"/>
          </p:nvPr>
        </p:nvSpPr>
        <p:spPr/>
        <p:txBody>
          <a:bodyPr/>
          <a:lstStyle/>
          <a:p>
            <a:fld id="{403C6A4C-9623-7540-A67E-32F1DEA9A7C4}" type="slidenum">
              <a:rPr kumimoji="1" lang="zh-CN" altLang="en-US" smtClean="0"/>
              <a:t>‹#›</a:t>
            </a:fld>
            <a:endParaRPr kumimoji="1" lang="zh-CN" altLang="en-US"/>
          </a:p>
        </p:txBody>
      </p:sp>
    </p:spTree>
    <p:extLst>
      <p:ext uri="{BB962C8B-B14F-4D97-AF65-F5344CB8AC3E}">
        <p14:creationId xmlns:p14="http://schemas.microsoft.com/office/powerpoint/2010/main" val="2997106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C3C1B07-0B86-714D-B86D-38C2E4A491F0}"/>
              </a:ext>
            </a:extLst>
          </p:cNvPr>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内容占位符 2">
            <a:extLst>
              <a:ext uri="{FF2B5EF4-FFF2-40B4-BE49-F238E27FC236}">
                <a16:creationId xmlns:a16="http://schemas.microsoft.com/office/drawing/2014/main" id="{039C864D-A7C9-B241-A7AF-01CAABD227F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文本占位符 3">
            <a:extLst>
              <a:ext uri="{FF2B5EF4-FFF2-40B4-BE49-F238E27FC236}">
                <a16:creationId xmlns:a16="http://schemas.microsoft.com/office/drawing/2014/main" id="{828D151D-AD94-084E-86C1-EB28480947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a:extLst>
              <a:ext uri="{FF2B5EF4-FFF2-40B4-BE49-F238E27FC236}">
                <a16:creationId xmlns:a16="http://schemas.microsoft.com/office/drawing/2014/main" id="{B3A9CB6B-B331-6047-8316-4ABB2EF03B70}"/>
              </a:ext>
            </a:extLst>
          </p:cNvPr>
          <p:cNvSpPr>
            <a:spLocks noGrp="1"/>
          </p:cNvSpPr>
          <p:nvPr>
            <p:ph type="dt" sz="half" idx="10"/>
          </p:nvPr>
        </p:nvSpPr>
        <p:spPr/>
        <p:txBody>
          <a:bodyPr/>
          <a:lstStyle/>
          <a:p>
            <a:fld id="{1C47836D-707C-9B49-96EF-1D4F9CF3A853}" type="datetimeFigureOut">
              <a:rPr kumimoji="1" lang="zh-CN" altLang="en-US" smtClean="0"/>
              <a:t>2026/10/16</a:t>
            </a:fld>
            <a:endParaRPr kumimoji="1" lang="zh-CN" altLang="en-US"/>
          </a:p>
        </p:txBody>
      </p:sp>
      <p:sp>
        <p:nvSpPr>
          <p:cNvPr id="6" name="页脚占位符 5">
            <a:extLst>
              <a:ext uri="{FF2B5EF4-FFF2-40B4-BE49-F238E27FC236}">
                <a16:creationId xmlns:a16="http://schemas.microsoft.com/office/drawing/2014/main" id="{A0A58B5F-1A9B-1347-B084-94274530369F}"/>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0051D07A-151F-0C41-9A13-0AB286B1508C}"/>
              </a:ext>
            </a:extLst>
          </p:cNvPr>
          <p:cNvSpPr>
            <a:spLocks noGrp="1"/>
          </p:cNvSpPr>
          <p:nvPr>
            <p:ph type="sldNum" sz="quarter" idx="12"/>
          </p:nvPr>
        </p:nvSpPr>
        <p:spPr/>
        <p:txBody>
          <a:bodyPr/>
          <a:lstStyle/>
          <a:p>
            <a:fld id="{403C6A4C-9623-7540-A67E-32F1DEA9A7C4}" type="slidenum">
              <a:rPr kumimoji="1" lang="zh-CN" altLang="en-US" smtClean="0"/>
              <a:t>‹#›</a:t>
            </a:fld>
            <a:endParaRPr kumimoji="1" lang="zh-CN" altLang="en-US"/>
          </a:p>
        </p:txBody>
      </p:sp>
    </p:spTree>
    <p:extLst>
      <p:ext uri="{BB962C8B-B14F-4D97-AF65-F5344CB8AC3E}">
        <p14:creationId xmlns:p14="http://schemas.microsoft.com/office/powerpoint/2010/main" val="595067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471B616-A0D4-444C-89D8-F1FB7E9B4E3D}"/>
              </a:ext>
            </a:extLst>
          </p:cNvPr>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图片占位符 2">
            <a:extLst>
              <a:ext uri="{FF2B5EF4-FFF2-40B4-BE49-F238E27FC236}">
                <a16:creationId xmlns:a16="http://schemas.microsoft.com/office/drawing/2014/main" id="{E7C91A7C-30AA-D342-B509-F2C09DBAFC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a:extLst>
              <a:ext uri="{FF2B5EF4-FFF2-40B4-BE49-F238E27FC236}">
                <a16:creationId xmlns:a16="http://schemas.microsoft.com/office/drawing/2014/main" id="{F9821678-3B3D-4B48-A300-FEE2593D29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a:extLst>
              <a:ext uri="{FF2B5EF4-FFF2-40B4-BE49-F238E27FC236}">
                <a16:creationId xmlns:a16="http://schemas.microsoft.com/office/drawing/2014/main" id="{F585F9BF-A628-6846-A626-E2D218E106A5}"/>
              </a:ext>
            </a:extLst>
          </p:cNvPr>
          <p:cNvSpPr>
            <a:spLocks noGrp="1"/>
          </p:cNvSpPr>
          <p:nvPr>
            <p:ph type="dt" sz="half" idx="10"/>
          </p:nvPr>
        </p:nvSpPr>
        <p:spPr/>
        <p:txBody>
          <a:bodyPr/>
          <a:lstStyle/>
          <a:p>
            <a:fld id="{1C47836D-707C-9B49-96EF-1D4F9CF3A853}" type="datetimeFigureOut">
              <a:rPr kumimoji="1" lang="zh-CN" altLang="en-US" smtClean="0"/>
              <a:t>2026/10/16</a:t>
            </a:fld>
            <a:endParaRPr kumimoji="1" lang="zh-CN" altLang="en-US"/>
          </a:p>
        </p:txBody>
      </p:sp>
      <p:sp>
        <p:nvSpPr>
          <p:cNvPr id="6" name="页脚占位符 5">
            <a:extLst>
              <a:ext uri="{FF2B5EF4-FFF2-40B4-BE49-F238E27FC236}">
                <a16:creationId xmlns:a16="http://schemas.microsoft.com/office/drawing/2014/main" id="{CFA51413-73FC-CB43-8B66-32C0580513B4}"/>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89457B6E-1386-2C43-81C2-C4A5B75D5DB7}"/>
              </a:ext>
            </a:extLst>
          </p:cNvPr>
          <p:cNvSpPr>
            <a:spLocks noGrp="1"/>
          </p:cNvSpPr>
          <p:nvPr>
            <p:ph type="sldNum" sz="quarter" idx="12"/>
          </p:nvPr>
        </p:nvSpPr>
        <p:spPr/>
        <p:txBody>
          <a:bodyPr/>
          <a:lstStyle/>
          <a:p>
            <a:fld id="{403C6A4C-9623-7540-A67E-32F1DEA9A7C4}" type="slidenum">
              <a:rPr kumimoji="1" lang="zh-CN" altLang="en-US" smtClean="0"/>
              <a:t>‹#›</a:t>
            </a:fld>
            <a:endParaRPr kumimoji="1" lang="zh-CN" altLang="en-US"/>
          </a:p>
        </p:txBody>
      </p:sp>
    </p:spTree>
    <p:extLst>
      <p:ext uri="{BB962C8B-B14F-4D97-AF65-F5344CB8AC3E}">
        <p14:creationId xmlns:p14="http://schemas.microsoft.com/office/powerpoint/2010/main" val="3325511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F93787E-9936-9546-8C9A-7F3591137D8E}"/>
              </a:ext>
            </a:extLst>
          </p:cNvPr>
          <p:cNvSpPr>
            <a:spLocks noGrp="1"/>
          </p:cNvSpPr>
          <p:nvPr>
            <p:ph type="title"/>
          </p:nvPr>
        </p:nvSpPr>
        <p:spPr/>
        <p:txBody>
          <a:bodyPr/>
          <a:lstStyle/>
          <a:p>
            <a:r>
              <a:rPr kumimoji="1" lang="zh-CN" altLang="en-US"/>
              <a:t>单击此处编辑母版标题样式</a:t>
            </a:r>
          </a:p>
        </p:txBody>
      </p:sp>
      <p:sp>
        <p:nvSpPr>
          <p:cNvPr id="3" name="竖排文字占位符 2">
            <a:extLst>
              <a:ext uri="{FF2B5EF4-FFF2-40B4-BE49-F238E27FC236}">
                <a16:creationId xmlns:a16="http://schemas.microsoft.com/office/drawing/2014/main" id="{BD4438D7-E8A5-494C-8792-E5AFC145E15A}"/>
              </a:ext>
            </a:extLst>
          </p:cNvPr>
          <p:cNvSpPr>
            <a:spLocks noGrp="1"/>
          </p:cNvSpPr>
          <p:nvPr>
            <p:ph type="body" orient="vert" idx="1"/>
          </p:nvPr>
        </p:nvSpPr>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DB081BA7-1E64-4B4F-B8D3-24E5683ECCA3}"/>
              </a:ext>
            </a:extLst>
          </p:cNvPr>
          <p:cNvSpPr>
            <a:spLocks noGrp="1"/>
          </p:cNvSpPr>
          <p:nvPr>
            <p:ph type="dt" sz="half" idx="10"/>
          </p:nvPr>
        </p:nvSpPr>
        <p:spPr/>
        <p:txBody>
          <a:bodyPr/>
          <a:lstStyle/>
          <a:p>
            <a:fld id="{1C47836D-707C-9B49-96EF-1D4F9CF3A853}" type="datetimeFigureOut">
              <a:rPr kumimoji="1" lang="zh-CN" altLang="en-US" smtClean="0"/>
              <a:t>2026/10/16</a:t>
            </a:fld>
            <a:endParaRPr kumimoji="1" lang="zh-CN" altLang="en-US"/>
          </a:p>
        </p:txBody>
      </p:sp>
      <p:sp>
        <p:nvSpPr>
          <p:cNvPr id="5" name="页脚占位符 4">
            <a:extLst>
              <a:ext uri="{FF2B5EF4-FFF2-40B4-BE49-F238E27FC236}">
                <a16:creationId xmlns:a16="http://schemas.microsoft.com/office/drawing/2014/main" id="{902FBE68-41CF-8B4A-8A5D-8797CCE2F3C4}"/>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5412B047-137D-C04B-AE77-A81DA14AEBA1}"/>
              </a:ext>
            </a:extLst>
          </p:cNvPr>
          <p:cNvSpPr>
            <a:spLocks noGrp="1"/>
          </p:cNvSpPr>
          <p:nvPr>
            <p:ph type="sldNum" sz="quarter" idx="12"/>
          </p:nvPr>
        </p:nvSpPr>
        <p:spPr/>
        <p:txBody>
          <a:bodyPr/>
          <a:lstStyle/>
          <a:p>
            <a:fld id="{403C6A4C-9623-7540-A67E-32F1DEA9A7C4}" type="slidenum">
              <a:rPr kumimoji="1" lang="zh-CN" altLang="en-US" smtClean="0"/>
              <a:t>‹#›</a:t>
            </a:fld>
            <a:endParaRPr kumimoji="1" lang="zh-CN" altLang="en-US"/>
          </a:p>
        </p:txBody>
      </p:sp>
    </p:spTree>
    <p:extLst>
      <p:ext uri="{BB962C8B-B14F-4D97-AF65-F5344CB8AC3E}">
        <p14:creationId xmlns:p14="http://schemas.microsoft.com/office/powerpoint/2010/main" val="1384348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A3CF601A-142E-DB45-982D-48127ADF17C9}"/>
              </a:ext>
            </a:extLst>
          </p:cNvPr>
          <p:cNvSpPr>
            <a:spLocks noGrp="1"/>
          </p:cNvSpPr>
          <p:nvPr>
            <p:ph type="title" orient="vert"/>
          </p:nvPr>
        </p:nvSpPr>
        <p:spPr>
          <a:xfrm>
            <a:off x="8724900" y="365125"/>
            <a:ext cx="2628900" cy="5811838"/>
          </a:xfrm>
        </p:spPr>
        <p:txBody>
          <a:bodyPr vert="eaVert"/>
          <a:lstStyle/>
          <a:p>
            <a:r>
              <a:rPr kumimoji="1" lang="zh-CN" altLang="en-US"/>
              <a:t>单击此处编辑母版标题样式</a:t>
            </a:r>
          </a:p>
        </p:txBody>
      </p:sp>
      <p:sp>
        <p:nvSpPr>
          <p:cNvPr id="3" name="竖排文字占位符 2">
            <a:extLst>
              <a:ext uri="{FF2B5EF4-FFF2-40B4-BE49-F238E27FC236}">
                <a16:creationId xmlns:a16="http://schemas.microsoft.com/office/drawing/2014/main" id="{3959C223-09B0-A549-AB41-30869CCDC307}"/>
              </a:ext>
            </a:extLst>
          </p:cNvPr>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37474593-FFC0-3446-8BC3-296589421D69}"/>
              </a:ext>
            </a:extLst>
          </p:cNvPr>
          <p:cNvSpPr>
            <a:spLocks noGrp="1"/>
          </p:cNvSpPr>
          <p:nvPr>
            <p:ph type="dt" sz="half" idx="10"/>
          </p:nvPr>
        </p:nvSpPr>
        <p:spPr/>
        <p:txBody>
          <a:bodyPr/>
          <a:lstStyle/>
          <a:p>
            <a:fld id="{1C47836D-707C-9B49-96EF-1D4F9CF3A853}" type="datetimeFigureOut">
              <a:rPr kumimoji="1" lang="zh-CN" altLang="en-US" smtClean="0"/>
              <a:t>2026/10/16</a:t>
            </a:fld>
            <a:endParaRPr kumimoji="1" lang="zh-CN" altLang="en-US"/>
          </a:p>
        </p:txBody>
      </p:sp>
      <p:sp>
        <p:nvSpPr>
          <p:cNvPr id="5" name="页脚占位符 4">
            <a:extLst>
              <a:ext uri="{FF2B5EF4-FFF2-40B4-BE49-F238E27FC236}">
                <a16:creationId xmlns:a16="http://schemas.microsoft.com/office/drawing/2014/main" id="{FEC2F507-3577-F848-98F5-F7A7BC013792}"/>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10846BCE-4B18-9840-A24F-CBADCF901810}"/>
              </a:ext>
            </a:extLst>
          </p:cNvPr>
          <p:cNvSpPr>
            <a:spLocks noGrp="1"/>
          </p:cNvSpPr>
          <p:nvPr>
            <p:ph type="sldNum" sz="quarter" idx="12"/>
          </p:nvPr>
        </p:nvSpPr>
        <p:spPr/>
        <p:txBody>
          <a:bodyPr/>
          <a:lstStyle/>
          <a:p>
            <a:fld id="{403C6A4C-9623-7540-A67E-32F1DEA9A7C4}" type="slidenum">
              <a:rPr kumimoji="1" lang="zh-CN" altLang="en-US" smtClean="0"/>
              <a:t>‹#›</a:t>
            </a:fld>
            <a:endParaRPr kumimoji="1" lang="zh-CN" altLang="en-US"/>
          </a:p>
        </p:txBody>
      </p:sp>
    </p:spTree>
    <p:extLst>
      <p:ext uri="{BB962C8B-B14F-4D97-AF65-F5344CB8AC3E}">
        <p14:creationId xmlns:p14="http://schemas.microsoft.com/office/powerpoint/2010/main" val="2618048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AF0F6A45-3F92-C54C-BB43-8E3B261D0E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a:extLst>
              <a:ext uri="{FF2B5EF4-FFF2-40B4-BE49-F238E27FC236}">
                <a16:creationId xmlns:a16="http://schemas.microsoft.com/office/drawing/2014/main" id="{1468241E-DE2C-D14F-8E9B-AB71F48D53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6ADCF44B-691A-A048-9B79-53A260F2CF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47836D-707C-9B49-96EF-1D4F9CF3A853}" type="datetimeFigureOut">
              <a:rPr kumimoji="1" lang="zh-CN" altLang="en-US" smtClean="0"/>
              <a:t>2026/10/16</a:t>
            </a:fld>
            <a:endParaRPr kumimoji="1" lang="zh-CN" altLang="en-US"/>
          </a:p>
        </p:txBody>
      </p:sp>
      <p:sp>
        <p:nvSpPr>
          <p:cNvPr id="5" name="页脚占位符 4">
            <a:extLst>
              <a:ext uri="{FF2B5EF4-FFF2-40B4-BE49-F238E27FC236}">
                <a16:creationId xmlns:a16="http://schemas.microsoft.com/office/drawing/2014/main" id="{F9EA4436-7D7D-DE41-B680-35B9BCF9AE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a:extLst>
              <a:ext uri="{FF2B5EF4-FFF2-40B4-BE49-F238E27FC236}">
                <a16:creationId xmlns:a16="http://schemas.microsoft.com/office/drawing/2014/main" id="{EB4C699A-5811-D64F-B41A-88271388BC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3C6A4C-9623-7540-A67E-32F1DEA9A7C4}" type="slidenum">
              <a:rPr kumimoji="1" lang="zh-CN" altLang="en-US" smtClean="0"/>
              <a:t>‹#›</a:t>
            </a:fld>
            <a:endParaRPr kumimoji="1" lang="zh-CN" altLang="en-US"/>
          </a:p>
        </p:txBody>
      </p:sp>
    </p:spTree>
    <p:extLst>
      <p:ext uri="{BB962C8B-B14F-4D97-AF65-F5344CB8AC3E}">
        <p14:creationId xmlns:p14="http://schemas.microsoft.com/office/powerpoint/2010/main" val="1524099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画着卡通图案&#10;&#10;中度可信度描述已自动生成">
            <a:extLst>
              <a:ext uri="{FF2B5EF4-FFF2-40B4-BE49-F238E27FC236}">
                <a16:creationId xmlns:a16="http://schemas.microsoft.com/office/drawing/2014/main" id="{0C29D254-16FB-344C-B294-B0D300F3C1CA}"/>
              </a:ext>
            </a:extLst>
          </p:cNvPr>
          <p:cNvPicPr>
            <a:picLocks noChangeAspect="1"/>
          </p:cNvPicPr>
          <p:nvPr/>
        </p:nvPicPr>
        <p:blipFill>
          <a:blip r:embed="rId2"/>
          <a:stretch>
            <a:fillRect/>
          </a:stretch>
        </p:blipFill>
        <p:spPr>
          <a:xfrm>
            <a:off x="341571" y="138995"/>
            <a:ext cx="1711569" cy="660473"/>
          </a:xfrm>
          <a:prstGeom prst="rect">
            <a:avLst/>
          </a:prstGeom>
        </p:spPr>
      </p:pic>
      <p:sp>
        <p:nvSpPr>
          <p:cNvPr id="7" name="TextBox 6">
            <a:extLst>
              <a:ext uri="{FF2B5EF4-FFF2-40B4-BE49-F238E27FC236}">
                <a16:creationId xmlns:a16="http://schemas.microsoft.com/office/drawing/2014/main" id="{8FADE6FE-D0DE-4E9A-983D-BC185718B3DB}"/>
              </a:ext>
            </a:extLst>
          </p:cNvPr>
          <p:cNvSpPr txBox="1"/>
          <p:nvPr/>
        </p:nvSpPr>
        <p:spPr>
          <a:xfrm>
            <a:off x="1570008" y="1753237"/>
            <a:ext cx="9385539" cy="2923877"/>
          </a:xfrm>
          <a:prstGeom prst="rect">
            <a:avLst/>
          </a:prstGeom>
          <a:noFill/>
        </p:spPr>
        <p:txBody>
          <a:bodyPr wrap="square" rtlCol="0">
            <a:spAutoFit/>
          </a:bodyPr>
          <a:lstStyle/>
          <a:p>
            <a:r>
              <a:rPr lang="en-GB" altLang="zh-CN" sz="2400" b="1" dirty="0">
                <a:solidFill>
                  <a:schemeClr val="tx1">
                    <a:lumMod val="65000"/>
                    <a:lumOff val="35000"/>
                  </a:schemeClr>
                </a:solidFill>
                <a:latin typeface="Cambria" panose="02040503050406030204" pitchFamily="18" charset="0"/>
              </a:rPr>
              <a:t>Programme Requirements </a:t>
            </a:r>
          </a:p>
          <a:p>
            <a:endParaRPr lang="en-GB" altLang="zh-CN" sz="2000" dirty="0">
              <a:latin typeface="Cambria" panose="02040503050406030204" pitchFamily="18" charset="0"/>
            </a:endParaRPr>
          </a:p>
          <a:p>
            <a:endParaRPr lang="en-GB" altLang="zh-CN" sz="2000" dirty="0">
              <a:latin typeface="Cambria" panose="02040503050406030204" pitchFamily="18" charset="0"/>
            </a:endParaRPr>
          </a:p>
          <a:p>
            <a:r>
              <a:rPr lang="en-GB" altLang="zh-CN" sz="2000" dirty="0">
                <a:latin typeface="Cambria" panose="02040503050406030204" pitchFamily="18" charset="0"/>
              </a:rPr>
              <a:t>Students can claim the Minor Programme if they can fulfil the following criteria:  </a:t>
            </a:r>
          </a:p>
          <a:p>
            <a:endParaRPr lang="en-GB" altLang="zh-CN" sz="2000" dirty="0">
              <a:latin typeface="Cambria" panose="02040503050406030204" pitchFamily="18" charset="0"/>
            </a:endParaRPr>
          </a:p>
          <a:p>
            <a:pPr marL="457200" indent="-457200">
              <a:buAutoNum type="alphaLcParenR"/>
            </a:pPr>
            <a:r>
              <a:rPr lang="en-GB" altLang="zh-CN" sz="2000" dirty="0">
                <a:latin typeface="Cambria" panose="02040503050406030204" pitchFamily="18" charset="0"/>
              </a:rPr>
              <a:t>Complete </a:t>
            </a:r>
            <a:r>
              <a:rPr lang="en-GB" altLang="zh-CN" sz="2000" dirty="0">
                <a:solidFill>
                  <a:srgbClr val="C00000"/>
                </a:solidFill>
                <a:effectLst>
                  <a:outerShdw blurRad="38100" dist="38100" dir="2700000" algn="tl">
                    <a:srgbClr val="000000">
                      <a:alpha val="43137"/>
                    </a:srgbClr>
                  </a:outerShdw>
                </a:effectLst>
                <a:latin typeface="Cambria" panose="02040503050406030204" pitchFamily="18" charset="0"/>
              </a:rPr>
              <a:t>15 units </a:t>
            </a:r>
            <a:r>
              <a:rPr lang="en-GB" altLang="zh-CN" sz="2000" dirty="0">
                <a:latin typeface="Cambria" panose="02040503050406030204" pitchFamily="18" charset="0"/>
              </a:rPr>
              <a:t>in accordance with the stipulated Programme structure; and  </a:t>
            </a:r>
          </a:p>
          <a:p>
            <a:pPr marL="457200" indent="-457200">
              <a:buAutoNum type="alphaLcParenR"/>
            </a:pPr>
            <a:endParaRPr lang="en-GB" altLang="zh-CN" sz="2000" dirty="0">
              <a:latin typeface="Cambria" panose="02040503050406030204" pitchFamily="18" charset="0"/>
            </a:endParaRPr>
          </a:p>
          <a:p>
            <a:pPr marL="457200" indent="-457200">
              <a:buAutoNum type="alphaLcParenR"/>
            </a:pPr>
            <a:r>
              <a:rPr lang="en-GB" altLang="zh-CN" sz="2000" dirty="0">
                <a:latin typeface="Cambria" panose="02040503050406030204" pitchFamily="18" charset="0"/>
              </a:rPr>
              <a:t>Attain a </a:t>
            </a:r>
            <a:r>
              <a:rPr lang="en-GB" altLang="zh-CN" sz="2000" dirty="0">
                <a:solidFill>
                  <a:srgbClr val="C00000"/>
                </a:solidFill>
                <a:effectLst>
                  <a:outerShdw blurRad="38100" dist="38100" dir="2700000" algn="tl">
                    <a:srgbClr val="000000">
                      <a:alpha val="43137"/>
                    </a:srgbClr>
                  </a:outerShdw>
                </a:effectLst>
                <a:latin typeface="Cambria" panose="02040503050406030204" pitchFamily="18" charset="0"/>
              </a:rPr>
              <a:t>minimum cumulative GPA of 2.0</a:t>
            </a:r>
            <a:r>
              <a:rPr lang="en-GB" altLang="zh-CN" sz="2000" dirty="0">
                <a:latin typeface="Cambria" panose="02040503050406030204" pitchFamily="18" charset="0"/>
              </a:rPr>
              <a:t> for all the </a:t>
            </a:r>
            <a:r>
              <a:rPr lang="en-GB" altLang="zh-CN" sz="2000" dirty="0">
                <a:solidFill>
                  <a:srgbClr val="C00000"/>
                </a:solidFill>
                <a:effectLst>
                  <a:outerShdw blurRad="38100" dist="38100" dir="2700000" algn="tl">
                    <a:srgbClr val="000000">
                      <a:alpha val="43137"/>
                    </a:srgbClr>
                  </a:outerShdw>
                </a:effectLst>
                <a:latin typeface="Cambria" panose="02040503050406030204" pitchFamily="18" charset="0"/>
              </a:rPr>
              <a:t>5 courses </a:t>
            </a:r>
            <a:r>
              <a:rPr lang="en-GB" altLang="zh-CN" sz="2000" dirty="0">
                <a:latin typeface="Cambria" panose="02040503050406030204" pitchFamily="18" charset="0"/>
              </a:rPr>
              <a:t>(i.e. 2 compulsory courses and 3 elective courses). </a:t>
            </a:r>
            <a:endParaRPr lang="zh-CN" altLang="en-US" sz="1600" dirty="0"/>
          </a:p>
        </p:txBody>
      </p:sp>
      <p:sp>
        <p:nvSpPr>
          <p:cNvPr id="8" name="Rectangle 7">
            <a:extLst>
              <a:ext uri="{FF2B5EF4-FFF2-40B4-BE49-F238E27FC236}">
                <a16:creationId xmlns:a16="http://schemas.microsoft.com/office/drawing/2014/main" id="{53297157-A807-4B2E-ABED-DA876735CECC}"/>
              </a:ext>
            </a:extLst>
          </p:cNvPr>
          <p:cNvSpPr/>
          <p:nvPr/>
        </p:nvSpPr>
        <p:spPr>
          <a:xfrm>
            <a:off x="5804316" y="208576"/>
            <a:ext cx="6272871" cy="769441"/>
          </a:xfrm>
          <a:prstGeom prst="rect">
            <a:avLst/>
          </a:prstGeom>
          <a:noFill/>
          <a:effectLst>
            <a:outerShdw blurRad="50800" dist="38100" algn="l" rotWithShape="0">
              <a:prstClr val="black">
                <a:alpha val="40000"/>
              </a:prstClr>
            </a:outerShdw>
          </a:effectLst>
          <a:scene3d>
            <a:camera prst="obliqueTopRight"/>
            <a:lightRig rig="threePt" dir="t"/>
          </a:scene3d>
          <a:sp3d>
            <a:bevelT w="165100" prst="coolSlant"/>
          </a:sp3d>
        </p:spPr>
        <p:txBody>
          <a:bodyPr wrap="square" lIns="91440" tIns="45720" rIns="91440" bIns="45720">
            <a:spAutoFit/>
          </a:bodyPr>
          <a:lstStyle/>
          <a:p>
            <a:pPr algn="ctr"/>
            <a:r>
              <a:rPr lang="en-US" sz="4400" b="1" dirty="0">
                <a:ln w="9525">
                  <a:solidFill>
                    <a:schemeClr val="bg1">
                      <a:lumMod val="95000"/>
                    </a:schemeClr>
                  </a:solidFill>
                  <a:prstDash val="solid"/>
                </a:ln>
                <a:solidFill>
                  <a:schemeClr val="tx1">
                    <a:lumMod val="50000"/>
                    <a:lumOff val="50000"/>
                  </a:schemeClr>
                </a:solidFill>
                <a:effectLst>
                  <a:outerShdw blurRad="12700" dist="38100" dir="2700000" algn="tl" rotWithShape="0">
                    <a:schemeClr val="accent5">
                      <a:lumMod val="60000"/>
                      <a:lumOff val="40000"/>
                    </a:schemeClr>
                  </a:outerShdw>
                </a:effectLst>
              </a:rPr>
              <a:t>Minor </a:t>
            </a:r>
            <a:r>
              <a:rPr lang="en-US" sz="4400" b="1" dirty="0" err="1">
                <a:ln w="9525">
                  <a:solidFill>
                    <a:schemeClr val="bg1">
                      <a:lumMod val="95000"/>
                    </a:schemeClr>
                  </a:solidFill>
                  <a:prstDash val="solid"/>
                </a:ln>
                <a:solidFill>
                  <a:schemeClr val="tx1">
                    <a:lumMod val="50000"/>
                    <a:lumOff val="50000"/>
                  </a:schemeClr>
                </a:solidFill>
                <a:effectLst>
                  <a:outerShdw blurRad="12700" dist="38100" dir="2700000" algn="tl" rotWithShape="0">
                    <a:schemeClr val="accent5">
                      <a:lumMod val="60000"/>
                      <a:lumOff val="40000"/>
                    </a:schemeClr>
                  </a:outerShdw>
                </a:effectLst>
              </a:rPr>
              <a:t>Programmes</a:t>
            </a:r>
            <a:endParaRPr lang="en-US" sz="4400" b="1" dirty="0">
              <a:ln w="9525">
                <a:solidFill>
                  <a:schemeClr val="bg1">
                    <a:lumMod val="95000"/>
                  </a:schemeClr>
                </a:solidFill>
                <a:prstDash val="solid"/>
              </a:ln>
              <a:solidFill>
                <a:schemeClr val="tx1">
                  <a:lumMod val="50000"/>
                  <a:lumOff val="50000"/>
                </a:schemeClr>
              </a:solidFill>
              <a:effectLst>
                <a:outerShdw blurRad="12700" dist="38100" dir="2700000" algn="tl" rotWithShape="0">
                  <a:schemeClr val="accent5">
                    <a:lumMod val="60000"/>
                    <a:lumOff val="40000"/>
                  </a:schemeClr>
                </a:outerShdw>
              </a:effectLst>
            </a:endParaRPr>
          </a:p>
        </p:txBody>
      </p:sp>
      <p:pic>
        <p:nvPicPr>
          <p:cNvPr id="2" name="图片 1">
            <a:extLst>
              <a:ext uri="{FF2B5EF4-FFF2-40B4-BE49-F238E27FC236}">
                <a16:creationId xmlns:a16="http://schemas.microsoft.com/office/drawing/2014/main" id="{02005345-7353-C441-8A70-B7E64C8D9D87}"/>
              </a:ext>
            </a:extLst>
          </p:cNvPr>
          <p:cNvPicPr>
            <a:picLocks noChangeAspect="1"/>
          </p:cNvPicPr>
          <p:nvPr/>
        </p:nvPicPr>
        <p:blipFill>
          <a:blip r:embed="rId3"/>
          <a:stretch>
            <a:fillRect/>
          </a:stretch>
        </p:blipFill>
        <p:spPr>
          <a:xfrm>
            <a:off x="0" y="0"/>
            <a:ext cx="12192000" cy="6858000"/>
          </a:xfrm>
          <a:prstGeom prst="rect">
            <a:avLst/>
          </a:prstGeom>
        </p:spPr>
      </p:pic>
      <p:sp>
        <p:nvSpPr>
          <p:cNvPr id="9" name="文本框 8">
            <a:extLst>
              <a:ext uri="{FF2B5EF4-FFF2-40B4-BE49-F238E27FC236}">
                <a16:creationId xmlns:a16="http://schemas.microsoft.com/office/drawing/2014/main" id="{5B513C64-7DA7-754F-89E1-4F2E1EC796DA}"/>
              </a:ext>
            </a:extLst>
          </p:cNvPr>
          <p:cNvSpPr txBox="1"/>
          <p:nvPr/>
        </p:nvSpPr>
        <p:spPr>
          <a:xfrm>
            <a:off x="132944" y="1920016"/>
            <a:ext cx="11944243" cy="1877437"/>
          </a:xfrm>
          <a:prstGeom prst="rect">
            <a:avLst/>
          </a:prstGeom>
          <a:noFill/>
        </p:spPr>
        <p:txBody>
          <a:bodyPr wrap="square" rtlCol="0">
            <a:spAutoFit/>
          </a:bodyPr>
          <a:lstStyle/>
          <a:p>
            <a:pPr algn="ctr"/>
            <a:r>
              <a:rPr kumimoji="1" lang="en-US" altLang="zh-CN" sz="4400" b="1" dirty="0">
                <a:solidFill>
                  <a:srgbClr val="E7FFFF"/>
                </a:solidFill>
                <a:latin typeface="Futura-Bold" panose="020B0602020204020303" pitchFamily="34" charset="-79"/>
                <a:ea typeface="Microsoft YaHei" panose="020B0503020204020204" pitchFamily="34" charset="-122"/>
                <a:cs typeface="Futura-Bold" panose="020B0602020204020303" pitchFamily="34" charset="-79"/>
              </a:rPr>
              <a:t>SCHOOL OF CULTURE AND CREATIVITY</a:t>
            </a:r>
          </a:p>
          <a:p>
            <a:pPr algn="ctr"/>
            <a:r>
              <a:rPr kumimoji="1" lang="zh-CN" altLang="en-US" sz="4400" b="1" dirty="0">
                <a:solidFill>
                  <a:srgbClr val="E7FFFF"/>
                </a:solidFill>
                <a:latin typeface="Futura-Bold" panose="020B0602020204020303" pitchFamily="34" charset="-79"/>
                <a:ea typeface="Microsoft YaHei" panose="020B0503020204020204" pitchFamily="34" charset="-122"/>
                <a:cs typeface="Futura-Bold" panose="020B0602020204020303" pitchFamily="34" charset="-79"/>
              </a:rPr>
              <a:t>文化与创意学院</a:t>
            </a:r>
            <a:endParaRPr kumimoji="1" lang="en-US" altLang="zh-CN" sz="4400" b="1" dirty="0">
              <a:solidFill>
                <a:srgbClr val="E7FFFF"/>
              </a:solidFill>
              <a:latin typeface="Futura-Bold" panose="020B0602020204020303" pitchFamily="34" charset="-79"/>
              <a:ea typeface="Microsoft YaHei" panose="020B0503020204020204" pitchFamily="34" charset="-122"/>
              <a:cs typeface="Futura-Bold" panose="020B0602020204020303" pitchFamily="34" charset="-79"/>
            </a:endParaRPr>
          </a:p>
          <a:p>
            <a:pPr algn="ctr"/>
            <a:endParaRPr kumimoji="1" lang="en-US" altLang="zh-CN" sz="2800" dirty="0">
              <a:solidFill>
                <a:srgbClr val="E7FFFF"/>
              </a:solidFill>
              <a:latin typeface="Futura-Bold" panose="020B0602020204020303" pitchFamily="34" charset="-79"/>
              <a:ea typeface="Source Han Sans SC" panose="020B0500000000000000" pitchFamily="34" charset="-128"/>
              <a:cs typeface="Futura-Bold" panose="020B0602020204020303" pitchFamily="34" charset="-79"/>
            </a:endParaRPr>
          </a:p>
        </p:txBody>
      </p:sp>
      <p:pic>
        <p:nvPicPr>
          <p:cNvPr id="3" name="图片 2">
            <a:extLst>
              <a:ext uri="{FF2B5EF4-FFF2-40B4-BE49-F238E27FC236}">
                <a16:creationId xmlns:a16="http://schemas.microsoft.com/office/drawing/2014/main" id="{22A02B24-82ED-7A48-A444-26A103E08F8C}"/>
              </a:ext>
            </a:extLst>
          </p:cNvPr>
          <p:cNvPicPr>
            <a:picLocks noChangeAspect="1"/>
          </p:cNvPicPr>
          <p:nvPr/>
        </p:nvPicPr>
        <p:blipFill rotWithShape="1">
          <a:blip r:embed="rId4"/>
          <a:srcRect b="18867"/>
          <a:stretch/>
        </p:blipFill>
        <p:spPr>
          <a:xfrm rot="366777">
            <a:off x="-301495" y="3808293"/>
            <a:ext cx="12585223" cy="5225021"/>
          </a:xfrm>
          <a:prstGeom prst="rect">
            <a:avLst/>
          </a:prstGeom>
        </p:spPr>
      </p:pic>
      <p:pic>
        <p:nvPicPr>
          <p:cNvPr id="4" name="图片 3">
            <a:extLst>
              <a:ext uri="{FF2B5EF4-FFF2-40B4-BE49-F238E27FC236}">
                <a16:creationId xmlns:a16="http://schemas.microsoft.com/office/drawing/2014/main" id="{49A2FD6F-AF26-994F-911B-CA10CBAD8EDB}"/>
              </a:ext>
            </a:extLst>
          </p:cNvPr>
          <p:cNvPicPr>
            <a:picLocks noChangeAspect="1"/>
          </p:cNvPicPr>
          <p:nvPr/>
        </p:nvPicPr>
        <p:blipFill>
          <a:blip r:embed="rId5"/>
          <a:stretch>
            <a:fillRect/>
          </a:stretch>
        </p:blipFill>
        <p:spPr>
          <a:xfrm>
            <a:off x="508945" y="366277"/>
            <a:ext cx="1447785" cy="611740"/>
          </a:xfrm>
          <a:prstGeom prst="rect">
            <a:avLst/>
          </a:prstGeom>
        </p:spPr>
      </p:pic>
      <p:sp>
        <p:nvSpPr>
          <p:cNvPr id="5" name="Rectangle 4">
            <a:extLst>
              <a:ext uri="{FF2B5EF4-FFF2-40B4-BE49-F238E27FC236}">
                <a16:creationId xmlns:a16="http://schemas.microsoft.com/office/drawing/2014/main" id="{45309DAD-A395-414F-A69A-515B3025F545}"/>
              </a:ext>
            </a:extLst>
          </p:cNvPr>
          <p:cNvSpPr/>
          <p:nvPr/>
        </p:nvSpPr>
        <p:spPr>
          <a:xfrm>
            <a:off x="100014" y="3550599"/>
            <a:ext cx="12259062" cy="707886"/>
          </a:xfrm>
          <a:prstGeom prst="rect">
            <a:avLst/>
          </a:prstGeom>
          <a:noFill/>
          <a:effectLst>
            <a:outerShdw blurRad="50800" dist="38100" dir="5400000" algn="t" rotWithShape="0">
              <a:prstClr val="black">
                <a:alpha val="40000"/>
              </a:prstClr>
            </a:outerShdw>
          </a:effectLst>
        </p:spPr>
        <p:txBody>
          <a:bodyPr wrap="square" lIns="91440" tIns="45720" rIns="91440" bIns="45720">
            <a:spAutoFit/>
          </a:bodyPr>
          <a:lstStyle/>
          <a:p>
            <a:pPr algn="ctr"/>
            <a:r>
              <a:rPr kumimoji="1" lang="en-US" altLang="zh-CN" sz="4000" b="1" cap="none" spc="50" dirty="0">
                <a:ln w="9525" cmpd="sng">
                  <a:solidFill>
                    <a:schemeClr val="accent1"/>
                  </a:solidFill>
                  <a:prstDash val="solid"/>
                </a:ln>
                <a:solidFill>
                  <a:srgbClr val="00FFFF"/>
                </a:solidFill>
                <a:effectLst>
                  <a:glow rad="38100">
                    <a:schemeClr val="accent1">
                      <a:alpha val="40000"/>
                    </a:schemeClr>
                  </a:glow>
                </a:effectLst>
                <a:latin typeface="Microsoft YaHei" panose="020B0503020204020204" pitchFamily="34" charset="-122"/>
                <a:ea typeface="Microsoft YaHei" panose="020B0503020204020204" pitchFamily="34" charset="-122"/>
                <a:cs typeface="Futura Medium" panose="020B0602020204020303" pitchFamily="34" charset="-79"/>
              </a:rPr>
              <a:t>2026 Minor </a:t>
            </a:r>
            <a:r>
              <a:rPr kumimoji="1" lang="en-US" altLang="zh-CN" sz="4000" b="1" cap="none" spc="50" dirty="0" err="1">
                <a:ln w="9525" cmpd="sng">
                  <a:solidFill>
                    <a:schemeClr val="accent1"/>
                  </a:solidFill>
                  <a:prstDash val="solid"/>
                </a:ln>
                <a:solidFill>
                  <a:srgbClr val="00FFFF"/>
                </a:solidFill>
                <a:effectLst>
                  <a:glow rad="38100">
                    <a:schemeClr val="accent1">
                      <a:alpha val="40000"/>
                    </a:schemeClr>
                  </a:glow>
                </a:effectLst>
                <a:latin typeface="Microsoft YaHei" panose="020B0503020204020204" pitchFamily="34" charset="-122"/>
                <a:ea typeface="Microsoft YaHei" panose="020B0503020204020204" pitchFamily="34" charset="-122"/>
                <a:cs typeface="Futura Medium" panose="020B0602020204020303" pitchFamily="34" charset="-79"/>
              </a:rPr>
              <a:t>Programme</a:t>
            </a:r>
            <a:r>
              <a:rPr kumimoji="1" lang="en-US" altLang="zh-CN" sz="4000" b="1" spc="50" dirty="0">
                <a:ln w="9525" cmpd="sng">
                  <a:solidFill>
                    <a:schemeClr val="accent1"/>
                  </a:solidFill>
                  <a:prstDash val="solid"/>
                </a:ln>
                <a:solidFill>
                  <a:srgbClr val="00FFFF"/>
                </a:solidFill>
                <a:effectLst>
                  <a:glow rad="38100">
                    <a:schemeClr val="accent1">
                      <a:alpha val="40000"/>
                    </a:schemeClr>
                  </a:glow>
                </a:effectLst>
                <a:latin typeface="Microsoft YaHei" panose="020B0503020204020204" pitchFamily="34" charset="-122"/>
                <a:ea typeface="Microsoft YaHei" panose="020B0503020204020204" pitchFamily="34" charset="-122"/>
                <a:cs typeface="Futura Medium" panose="020B0602020204020303" pitchFamily="34" charset="-79"/>
              </a:rPr>
              <a:t> Information Talk</a:t>
            </a:r>
            <a:endParaRPr lang="en-GB" sz="4000" b="1" cap="none" spc="50" dirty="0">
              <a:ln w="9525" cmpd="sng">
                <a:solidFill>
                  <a:schemeClr val="accent1"/>
                </a:solidFill>
                <a:prstDash val="solid"/>
              </a:ln>
              <a:solidFill>
                <a:srgbClr val="00FFFF"/>
              </a:solidFill>
              <a:effectLst>
                <a:glow rad="38100">
                  <a:schemeClr val="accent1">
                    <a:alpha val="40000"/>
                  </a:schemeClr>
                </a:glow>
              </a:effectLst>
            </a:endParaRPr>
          </a:p>
        </p:txBody>
      </p:sp>
      <p:sp>
        <p:nvSpPr>
          <p:cNvPr id="10" name="Rectangle 9">
            <a:extLst>
              <a:ext uri="{FF2B5EF4-FFF2-40B4-BE49-F238E27FC236}">
                <a16:creationId xmlns:a16="http://schemas.microsoft.com/office/drawing/2014/main" id="{3EC84AE3-6328-4236-AA8A-7E48CA5A29AD}"/>
              </a:ext>
            </a:extLst>
          </p:cNvPr>
          <p:cNvSpPr/>
          <p:nvPr/>
        </p:nvSpPr>
        <p:spPr>
          <a:xfrm>
            <a:off x="267089" y="4521061"/>
            <a:ext cx="12259062" cy="830997"/>
          </a:xfrm>
          <a:prstGeom prst="rect">
            <a:avLst/>
          </a:prstGeom>
          <a:noFill/>
          <a:effectLst>
            <a:outerShdw blurRad="50800" dist="38100" dir="5400000" algn="t" rotWithShape="0">
              <a:prstClr val="black">
                <a:alpha val="40000"/>
              </a:prstClr>
            </a:outerShdw>
          </a:effectLst>
        </p:spPr>
        <p:txBody>
          <a:bodyPr wrap="square" lIns="91440" tIns="45720" rIns="91440" bIns="45720">
            <a:spAutoFit/>
          </a:bodyPr>
          <a:lstStyle/>
          <a:p>
            <a:pPr algn="ctr"/>
            <a:r>
              <a:rPr kumimoji="1" lang="en-US" altLang="zh-CN" sz="2400" b="1" cap="none" spc="50" dirty="0">
                <a:ln w="9525" cmpd="sng">
                  <a:solidFill>
                    <a:schemeClr val="accent1"/>
                  </a:solidFill>
                  <a:prstDash val="solid"/>
                </a:ln>
                <a:solidFill>
                  <a:schemeClr val="bg1">
                    <a:lumMod val="95000"/>
                  </a:schemeClr>
                </a:solidFill>
                <a:effectLst>
                  <a:glow rad="38100">
                    <a:schemeClr val="accent1">
                      <a:alpha val="40000"/>
                    </a:schemeClr>
                  </a:glow>
                </a:effectLst>
                <a:latin typeface="Microsoft YaHei" panose="020B0503020204020204" pitchFamily="34" charset="-122"/>
                <a:ea typeface="Microsoft YaHei" panose="020B0503020204020204" pitchFamily="34" charset="-122"/>
                <a:cs typeface="Futura Medium" panose="020B0602020204020303" pitchFamily="34" charset="-79"/>
              </a:rPr>
              <a:t>By Prof. Matthew SANSOM</a:t>
            </a:r>
          </a:p>
          <a:p>
            <a:pPr algn="ctr"/>
            <a:r>
              <a:rPr kumimoji="1" lang="en-US" sz="2400" b="1" spc="50" dirty="0">
                <a:ln w="9525" cmpd="sng">
                  <a:solidFill>
                    <a:schemeClr val="accent1"/>
                  </a:solidFill>
                  <a:prstDash val="solid"/>
                </a:ln>
                <a:solidFill>
                  <a:schemeClr val="bg1">
                    <a:lumMod val="95000"/>
                  </a:schemeClr>
                </a:solidFill>
                <a:effectLst>
                  <a:glow rad="38100">
                    <a:schemeClr val="accent1">
                      <a:alpha val="40000"/>
                    </a:schemeClr>
                  </a:glow>
                </a:effectLst>
                <a:latin typeface="Microsoft YaHei" panose="020B0503020204020204" pitchFamily="34" charset="-122"/>
                <a:ea typeface="Microsoft YaHei" panose="020B0503020204020204" pitchFamily="34" charset="-122"/>
                <a:cs typeface="Futura Medium" panose="020B0602020204020303" pitchFamily="34" charset="-79"/>
              </a:rPr>
              <a:t>Associate Dean of SCC</a:t>
            </a:r>
            <a:endParaRPr lang="en-GB" sz="2400" b="1" cap="none" spc="50" dirty="0">
              <a:ln w="9525" cmpd="sng">
                <a:solidFill>
                  <a:schemeClr val="accent1"/>
                </a:solidFill>
                <a:prstDash val="solid"/>
              </a:ln>
              <a:solidFill>
                <a:schemeClr val="bg1">
                  <a:lumMod val="95000"/>
                </a:schemeClr>
              </a:solidFill>
              <a:effectLst>
                <a:glow rad="38100">
                  <a:schemeClr val="accent1">
                    <a:alpha val="40000"/>
                  </a:schemeClr>
                </a:glow>
              </a:effectLst>
            </a:endParaRPr>
          </a:p>
        </p:txBody>
      </p:sp>
    </p:spTree>
    <p:extLst>
      <p:ext uri="{BB962C8B-B14F-4D97-AF65-F5344CB8AC3E}">
        <p14:creationId xmlns:p14="http://schemas.microsoft.com/office/powerpoint/2010/main" val="4134033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4EC7B15E-61BF-7944-999D-122EACA89B78}"/>
              </a:ext>
            </a:extLst>
          </p:cNvPr>
          <p:cNvPicPr>
            <a:picLocks noChangeAspect="1"/>
          </p:cNvPicPr>
          <p:nvPr/>
        </p:nvPicPr>
        <p:blipFill>
          <a:blip r:embed="rId2"/>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8FADE6FE-D0DE-4E9A-983D-BC185718B3DB}"/>
              </a:ext>
            </a:extLst>
          </p:cNvPr>
          <p:cNvSpPr txBox="1"/>
          <p:nvPr/>
        </p:nvSpPr>
        <p:spPr>
          <a:xfrm>
            <a:off x="810884" y="1503071"/>
            <a:ext cx="10800272" cy="5232202"/>
          </a:xfrm>
          <a:prstGeom prst="rect">
            <a:avLst/>
          </a:prstGeom>
          <a:noFill/>
        </p:spPr>
        <p:txBody>
          <a:bodyPr wrap="square" rtlCol="0">
            <a:spAutoFit/>
          </a:bodyPr>
          <a:lstStyle/>
          <a:p>
            <a:r>
              <a:rPr lang="en-US" altLang="zh-CN" sz="2000" dirty="0">
                <a:solidFill>
                  <a:srgbClr val="FFC000"/>
                </a:solidFill>
                <a:latin typeface="Microsoft YaHei" panose="020B0503020204020204" pitchFamily="34" charset="-122"/>
                <a:ea typeface="Microsoft YaHei" panose="020B0503020204020204" pitchFamily="34" charset="-122"/>
              </a:rPr>
              <a:t>There are </a:t>
            </a:r>
            <a:r>
              <a:rPr lang="en-US" altLang="zh-CN" sz="2000" b="1" dirty="0">
                <a:solidFill>
                  <a:srgbClr val="FFC000"/>
                </a:solidFill>
                <a:latin typeface="Microsoft YaHei" panose="020B0503020204020204" pitchFamily="34" charset="-122"/>
                <a:ea typeface="Microsoft YaHei" panose="020B0503020204020204" pitchFamily="34" charset="-122"/>
              </a:rPr>
              <a:t>FOUR</a:t>
            </a:r>
            <a:r>
              <a:rPr lang="en-US" altLang="zh-CN" sz="2000" dirty="0">
                <a:solidFill>
                  <a:srgbClr val="FFC000"/>
                </a:solidFill>
                <a:latin typeface="Microsoft YaHei" panose="020B0503020204020204" pitchFamily="34" charset="-122"/>
                <a:ea typeface="Microsoft YaHei" panose="020B0503020204020204" pitchFamily="34" charset="-122"/>
              </a:rPr>
              <a:t> Minor </a:t>
            </a:r>
            <a:r>
              <a:rPr lang="en-US" altLang="zh-CN" sz="2000" dirty="0" err="1">
                <a:solidFill>
                  <a:srgbClr val="FFC000"/>
                </a:solidFill>
                <a:latin typeface="Microsoft YaHei" panose="020B0503020204020204" pitchFamily="34" charset="-122"/>
                <a:ea typeface="Microsoft YaHei" panose="020B0503020204020204" pitchFamily="34" charset="-122"/>
              </a:rPr>
              <a:t>Programmes</a:t>
            </a:r>
            <a:r>
              <a:rPr lang="en-US" altLang="zh-CN" sz="2000" dirty="0">
                <a:solidFill>
                  <a:srgbClr val="FFC000"/>
                </a:solidFill>
                <a:latin typeface="Microsoft YaHei" panose="020B0503020204020204" pitchFamily="34" charset="-122"/>
                <a:ea typeface="Microsoft YaHei" panose="020B0503020204020204" pitchFamily="34" charset="-122"/>
              </a:rPr>
              <a:t> within SCC:</a:t>
            </a:r>
          </a:p>
          <a:p>
            <a:endParaRPr lang="en-US" altLang="zh-CN" sz="2000" dirty="0">
              <a:solidFill>
                <a:schemeClr val="bg1"/>
              </a:solidFill>
              <a:latin typeface="Microsoft YaHei" panose="020B0503020204020204" pitchFamily="34" charset="-122"/>
              <a:ea typeface="Microsoft YaHei" panose="020B0503020204020204" pitchFamily="34" charset="-122"/>
            </a:endParaRPr>
          </a:p>
          <a:p>
            <a:pPr marL="342900" indent="-342900">
              <a:spcAft>
                <a:spcPts val="600"/>
              </a:spcAft>
              <a:buFont typeface="Wingdings" pitchFamily="2" charset="2"/>
              <a:buChar char="l"/>
            </a:pPr>
            <a:r>
              <a:rPr lang="en-US" altLang="zh-CN" sz="2000" dirty="0">
                <a:solidFill>
                  <a:schemeClr val="bg1"/>
                </a:solidFill>
                <a:latin typeface="Microsoft YaHei" panose="020B0503020204020204" pitchFamily="34" charset="-122"/>
                <a:ea typeface="Microsoft YaHei" panose="020B0503020204020204" pitchFamily="34" charset="-122"/>
              </a:rPr>
              <a:t>Minor </a:t>
            </a:r>
            <a:r>
              <a:rPr lang="en-US" altLang="zh-CN" sz="2000" dirty="0" err="1">
                <a:solidFill>
                  <a:schemeClr val="bg1"/>
                </a:solidFill>
                <a:latin typeface="Microsoft YaHei" panose="020B0503020204020204" pitchFamily="34" charset="-122"/>
                <a:ea typeface="Microsoft YaHei" panose="020B0503020204020204" pitchFamily="34" charset="-122"/>
              </a:rPr>
              <a:t>Programme</a:t>
            </a:r>
            <a:r>
              <a:rPr lang="en-US" altLang="zh-CN" sz="2000" dirty="0">
                <a:solidFill>
                  <a:schemeClr val="bg1"/>
                </a:solidFill>
                <a:latin typeface="Microsoft YaHei" panose="020B0503020204020204" pitchFamily="34" charset="-122"/>
                <a:ea typeface="Microsoft YaHei" panose="020B0503020204020204" pitchFamily="34" charset="-122"/>
              </a:rPr>
              <a:t> in Arts and Design (AD) </a:t>
            </a:r>
            <a:r>
              <a:rPr lang="en-US" altLang="zh-CN" dirty="0">
                <a:solidFill>
                  <a:srgbClr val="00FFFF"/>
                </a:solidFill>
                <a:latin typeface="Microsoft YaHei" panose="020B0503020204020204" pitchFamily="34" charset="-122"/>
                <a:ea typeface="Microsoft YaHei" panose="020B0503020204020204" pitchFamily="34" charset="-122"/>
              </a:rPr>
              <a:t>targeting non-MAD students</a:t>
            </a:r>
          </a:p>
          <a:p>
            <a:pPr>
              <a:spcAft>
                <a:spcPts val="600"/>
              </a:spcAft>
            </a:pPr>
            <a:r>
              <a:rPr lang="zh-CN" altLang="en-US" sz="2000" dirty="0">
                <a:solidFill>
                  <a:schemeClr val="bg1"/>
                </a:solidFill>
                <a:latin typeface="Microsoft YaHei" panose="020B0503020204020204" pitchFamily="34" charset="-122"/>
                <a:ea typeface="Microsoft YaHei" panose="020B0503020204020204" pitchFamily="34" charset="-122"/>
              </a:rPr>
              <a:t>    </a:t>
            </a:r>
            <a:r>
              <a:rPr lang="zh-CN" altLang="en-US" sz="2000" b="1" dirty="0">
                <a:solidFill>
                  <a:schemeClr val="bg1"/>
                </a:solidFill>
                <a:latin typeface="Microsoft YaHei" panose="020B0503020204020204" pitchFamily="34" charset="-122"/>
                <a:ea typeface="Microsoft YaHei" panose="020B0503020204020204" pitchFamily="34" charset="-122"/>
              </a:rPr>
              <a:t>艺术与设计副修</a:t>
            </a:r>
            <a:endParaRPr lang="en-US" altLang="zh-CN" sz="2000" b="1" dirty="0">
              <a:solidFill>
                <a:schemeClr val="bg1"/>
              </a:solidFill>
              <a:latin typeface="Microsoft YaHei" panose="020B0503020204020204" pitchFamily="34" charset="-122"/>
              <a:ea typeface="Microsoft YaHei" panose="020B0503020204020204" pitchFamily="34" charset="-122"/>
            </a:endParaRPr>
          </a:p>
          <a:p>
            <a:r>
              <a:rPr lang="en-US" altLang="zh-CN" sz="2000" dirty="0">
                <a:solidFill>
                  <a:schemeClr val="bg1"/>
                </a:solidFill>
                <a:latin typeface="Microsoft YaHei" panose="020B0503020204020204" pitchFamily="34" charset="-122"/>
                <a:ea typeface="Microsoft YaHei" panose="020B0503020204020204" pitchFamily="34" charset="-122"/>
              </a:rPr>
              <a:t>  </a:t>
            </a:r>
          </a:p>
          <a:p>
            <a:pPr marL="342900" indent="-342900">
              <a:spcAft>
                <a:spcPts val="600"/>
              </a:spcAft>
              <a:buFont typeface="Wingdings" pitchFamily="2" charset="2"/>
              <a:buChar char="l"/>
            </a:pPr>
            <a:r>
              <a:rPr lang="en-US" altLang="zh-CN" sz="2000" dirty="0">
                <a:solidFill>
                  <a:schemeClr val="bg1"/>
                </a:solidFill>
                <a:latin typeface="Microsoft YaHei" panose="020B0503020204020204" pitchFamily="34" charset="-122"/>
                <a:ea typeface="Microsoft YaHei" panose="020B0503020204020204" pitchFamily="34" charset="-122"/>
              </a:rPr>
              <a:t>Minor </a:t>
            </a:r>
            <a:r>
              <a:rPr lang="en-US" altLang="zh-CN" sz="2000" dirty="0" err="1">
                <a:solidFill>
                  <a:schemeClr val="bg1"/>
                </a:solidFill>
                <a:latin typeface="Microsoft YaHei" panose="020B0503020204020204" pitchFamily="34" charset="-122"/>
                <a:ea typeface="Microsoft YaHei" panose="020B0503020204020204" pitchFamily="34" charset="-122"/>
              </a:rPr>
              <a:t>Programme</a:t>
            </a:r>
            <a:r>
              <a:rPr lang="en-US" altLang="zh-CN" sz="2000" dirty="0">
                <a:solidFill>
                  <a:schemeClr val="bg1"/>
                </a:solidFill>
                <a:latin typeface="Microsoft YaHei" panose="020B0503020204020204" pitchFamily="34" charset="-122"/>
                <a:ea typeface="Microsoft YaHei" panose="020B0503020204020204" pitchFamily="34" charset="-122"/>
              </a:rPr>
              <a:t> in Theatre and Performance (TP) </a:t>
            </a:r>
            <a:r>
              <a:rPr lang="en-US" altLang="zh-CN" dirty="0">
                <a:solidFill>
                  <a:srgbClr val="00FFFF"/>
                </a:solidFill>
                <a:latin typeface="Microsoft YaHei" panose="020B0503020204020204" pitchFamily="34" charset="-122"/>
                <a:ea typeface="Microsoft YaHei" panose="020B0503020204020204" pitchFamily="34" charset="-122"/>
              </a:rPr>
              <a:t>targeting non-CTV students</a:t>
            </a:r>
          </a:p>
          <a:p>
            <a:pPr>
              <a:spcAft>
                <a:spcPts val="600"/>
              </a:spcAft>
            </a:pPr>
            <a:r>
              <a:rPr lang="zh-CN" altLang="en-US" sz="2000" dirty="0">
                <a:solidFill>
                  <a:schemeClr val="bg1"/>
                </a:solidFill>
                <a:latin typeface="Microsoft YaHei" panose="020B0503020204020204" pitchFamily="34" charset="-122"/>
                <a:ea typeface="Microsoft YaHei" panose="020B0503020204020204" pitchFamily="34" charset="-122"/>
              </a:rPr>
              <a:t>    </a:t>
            </a:r>
            <a:r>
              <a:rPr lang="zh-CN" altLang="en-US" sz="2000" b="1" dirty="0">
                <a:solidFill>
                  <a:schemeClr val="bg1"/>
                </a:solidFill>
                <a:latin typeface="Microsoft YaHei" panose="020B0503020204020204" pitchFamily="34" charset="-122"/>
                <a:ea typeface="Microsoft YaHei" panose="020B0503020204020204" pitchFamily="34" charset="-122"/>
              </a:rPr>
              <a:t>剧场与表演副修</a:t>
            </a:r>
            <a:endParaRPr lang="en-US" altLang="zh-CN" sz="2000" b="1" dirty="0">
              <a:solidFill>
                <a:schemeClr val="bg1"/>
              </a:solidFill>
              <a:latin typeface="Microsoft YaHei" panose="020B0503020204020204" pitchFamily="34" charset="-122"/>
              <a:ea typeface="Microsoft YaHei" panose="020B0503020204020204" pitchFamily="34" charset="-122"/>
            </a:endParaRPr>
          </a:p>
          <a:p>
            <a:endParaRPr lang="en-US" altLang="zh-CN" sz="2000" dirty="0">
              <a:solidFill>
                <a:schemeClr val="bg1"/>
              </a:solidFill>
              <a:latin typeface="Microsoft YaHei" panose="020B0503020204020204" pitchFamily="34" charset="-122"/>
              <a:ea typeface="Microsoft YaHei" panose="020B0503020204020204" pitchFamily="34" charset="-122"/>
            </a:endParaRPr>
          </a:p>
          <a:p>
            <a:pPr marL="342900" indent="-342900">
              <a:spcAft>
                <a:spcPts val="600"/>
              </a:spcAft>
              <a:buFont typeface="Wingdings" pitchFamily="2" charset="2"/>
              <a:buChar char="l"/>
            </a:pPr>
            <a:r>
              <a:rPr lang="en-US" altLang="zh-CN" sz="2000" dirty="0">
                <a:solidFill>
                  <a:schemeClr val="bg1"/>
                </a:solidFill>
                <a:latin typeface="Microsoft YaHei" panose="020B0503020204020204" pitchFamily="34" charset="-122"/>
                <a:ea typeface="Microsoft YaHei" panose="020B0503020204020204" pitchFamily="34" charset="-122"/>
              </a:rPr>
              <a:t>Minor </a:t>
            </a:r>
            <a:r>
              <a:rPr lang="en-US" altLang="zh-CN" sz="2000" dirty="0" err="1">
                <a:solidFill>
                  <a:schemeClr val="bg1"/>
                </a:solidFill>
                <a:latin typeface="Microsoft YaHei" panose="020B0503020204020204" pitchFamily="34" charset="-122"/>
                <a:ea typeface="Microsoft YaHei" panose="020B0503020204020204" pitchFamily="34" charset="-122"/>
              </a:rPr>
              <a:t>Programme</a:t>
            </a:r>
            <a:r>
              <a:rPr lang="en-US" altLang="zh-CN" sz="2000" dirty="0">
                <a:solidFill>
                  <a:schemeClr val="bg1"/>
                </a:solidFill>
                <a:latin typeface="Microsoft YaHei" panose="020B0503020204020204" pitchFamily="34" charset="-122"/>
                <a:ea typeface="Microsoft YaHei" panose="020B0503020204020204" pitchFamily="34" charset="-122"/>
              </a:rPr>
              <a:t> in Tourism and Event Management (TEM) </a:t>
            </a:r>
            <a:r>
              <a:rPr lang="en-US" altLang="zh-CN" dirty="0">
                <a:solidFill>
                  <a:srgbClr val="00FFFF"/>
                </a:solidFill>
                <a:latin typeface="Microsoft YaHei" panose="020B0503020204020204" pitchFamily="34" charset="-122"/>
                <a:ea typeface="Microsoft YaHei" panose="020B0503020204020204" pitchFamily="34" charset="-122"/>
              </a:rPr>
              <a:t>targeting non-CCM/THEM students</a:t>
            </a:r>
          </a:p>
          <a:p>
            <a:pPr>
              <a:spcAft>
                <a:spcPts val="600"/>
              </a:spcAft>
            </a:pPr>
            <a:r>
              <a:rPr lang="zh-CN" altLang="en-US" sz="2000" dirty="0">
                <a:solidFill>
                  <a:schemeClr val="bg1"/>
                </a:solidFill>
                <a:latin typeface="Microsoft YaHei" panose="020B0503020204020204" pitchFamily="34" charset="-122"/>
                <a:ea typeface="Microsoft YaHei" panose="020B0503020204020204" pitchFamily="34" charset="-122"/>
              </a:rPr>
              <a:t>    </a:t>
            </a:r>
            <a:r>
              <a:rPr lang="zh-CN" altLang="en-US" sz="2000" b="1" dirty="0">
                <a:solidFill>
                  <a:schemeClr val="bg1"/>
                </a:solidFill>
                <a:latin typeface="Microsoft YaHei" panose="020B0503020204020204" pitchFamily="34" charset="-122"/>
                <a:ea typeface="Microsoft YaHei" panose="020B0503020204020204" pitchFamily="34" charset="-122"/>
              </a:rPr>
              <a:t>旅游和活动管理副修</a:t>
            </a:r>
            <a:endParaRPr lang="en-US" altLang="zh-CN" sz="2000" b="1" dirty="0">
              <a:solidFill>
                <a:schemeClr val="bg1"/>
              </a:solidFill>
              <a:latin typeface="Microsoft YaHei" panose="020B0503020204020204" pitchFamily="34" charset="-122"/>
              <a:ea typeface="Microsoft YaHei" panose="020B0503020204020204" pitchFamily="34" charset="-122"/>
            </a:endParaRPr>
          </a:p>
          <a:p>
            <a:r>
              <a:rPr lang="en-US" altLang="zh-CN" sz="2000" dirty="0">
                <a:solidFill>
                  <a:schemeClr val="bg1"/>
                </a:solidFill>
                <a:latin typeface="Microsoft YaHei" panose="020B0503020204020204" pitchFamily="34" charset="-122"/>
                <a:ea typeface="Microsoft YaHei" panose="020B0503020204020204" pitchFamily="34" charset="-122"/>
              </a:rPr>
              <a:t> </a:t>
            </a:r>
          </a:p>
          <a:p>
            <a:pPr marL="342900" indent="-342900">
              <a:spcAft>
                <a:spcPts val="600"/>
              </a:spcAft>
              <a:buFont typeface="Wingdings" pitchFamily="2" charset="2"/>
              <a:buChar char="l"/>
            </a:pPr>
            <a:r>
              <a:rPr lang="en-US" altLang="zh-CN" sz="2000" dirty="0">
                <a:solidFill>
                  <a:schemeClr val="bg1"/>
                </a:solidFill>
                <a:latin typeface="Microsoft YaHei" panose="020B0503020204020204" pitchFamily="34" charset="-122"/>
                <a:ea typeface="Microsoft YaHei" panose="020B0503020204020204" pitchFamily="34" charset="-122"/>
              </a:rPr>
              <a:t>Minor </a:t>
            </a:r>
            <a:r>
              <a:rPr lang="en-US" altLang="zh-CN" sz="2000" dirty="0" err="1">
                <a:solidFill>
                  <a:schemeClr val="bg1"/>
                </a:solidFill>
                <a:latin typeface="Microsoft YaHei" panose="020B0503020204020204" pitchFamily="34" charset="-122"/>
                <a:ea typeface="Microsoft YaHei" panose="020B0503020204020204" pitchFamily="34" charset="-122"/>
              </a:rPr>
              <a:t>Programme</a:t>
            </a:r>
            <a:r>
              <a:rPr lang="en-US" altLang="zh-CN" sz="2000" dirty="0">
                <a:solidFill>
                  <a:schemeClr val="bg1"/>
                </a:solidFill>
                <a:latin typeface="Microsoft YaHei" panose="020B0503020204020204" pitchFamily="34" charset="-122"/>
                <a:ea typeface="Microsoft YaHei" panose="020B0503020204020204" pitchFamily="34" charset="-122"/>
              </a:rPr>
              <a:t> in Music (MUS) </a:t>
            </a:r>
            <a:r>
              <a:rPr lang="en-US" altLang="zh-CN" dirty="0">
                <a:solidFill>
                  <a:srgbClr val="00FFFF"/>
                </a:solidFill>
                <a:latin typeface="Microsoft YaHei" panose="020B0503020204020204" pitchFamily="34" charset="-122"/>
                <a:ea typeface="Microsoft YaHei" panose="020B0503020204020204" pitchFamily="34" charset="-122"/>
              </a:rPr>
              <a:t>targeting non-MUS students</a:t>
            </a:r>
          </a:p>
          <a:p>
            <a:pPr>
              <a:spcAft>
                <a:spcPts val="600"/>
              </a:spcAft>
            </a:pPr>
            <a:r>
              <a:rPr lang="zh-CN" altLang="en-US" sz="2000" b="1" dirty="0">
                <a:solidFill>
                  <a:schemeClr val="bg1"/>
                </a:solidFill>
                <a:latin typeface="Microsoft YaHei" panose="020B0503020204020204" pitchFamily="34" charset="-122"/>
                <a:ea typeface="Microsoft YaHei" panose="020B0503020204020204" pitchFamily="34" charset="-122"/>
              </a:rPr>
              <a:t>    音乐副修</a:t>
            </a:r>
            <a:endParaRPr lang="en-US" altLang="zh-CN" sz="2000" b="1" dirty="0">
              <a:solidFill>
                <a:schemeClr val="bg1"/>
              </a:solidFill>
              <a:latin typeface="Microsoft YaHei" panose="020B0503020204020204" pitchFamily="34" charset="-122"/>
              <a:ea typeface="Microsoft YaHei" panose="020B0503020204020204" pitchFamily="34" charset="-122"/>
            </a:endParaRPr>
          </a:p>
          <a:p>
            <a:r>
              <a:rPr lang="zh-CN" altLang="en-US" sz="1600" dirty="0">
                <a:solidFill>
                  <a:schemeClr val="bg1"/>
                </a:solidFill>
                <a:latin typeface="Microsoft YaHei" panose="020B0503020204020204" pitchFamily="34" charset="-122"/>
                <a:ea typeface="Microsoft YaHei" panose="020B0503020204020204" pitchFamily="34" charset="-122"/>
              </a:rPr>
              <a:t> </a:t>
            </a:r>
          </a:p>
        </p:txBody>
      </p:sp>
      <p:sp>
        <p:nvSpPr>
          <p:cNvPr id="11" name="文本框 10">
            <a:extLst>
              <a:ext uri="{FF2B5EF4-FFF2-40B4-BE49-F238E27FC236}">
                <a16:creationId xmlns:a16="http://schemas.microsoft.com/office/drawing/2014/main" id="{FB460C83-FF9B-6343-9D01-BB3737EACA21}"/>
              </a:ext>
            </a:extLst>
          </p:cNvPr>
          <p:cNvSpPr txBox="1"/>
          <p:nvPr/>
        </p:nvSpPr>
        <p:spPr>
          <a:xfrm>
            <a:off x="5080796" y="500458"/>
            <a:ext cx="6875022" cy="523220"/>
          </a:xfrm>
          <a:prstGeom prst="rect">
            <a:avLst/>
          </a:prstGeom>
          <a:noFill/>
        </p:spPr>
        <p:txBody>
          <a:bodyPr wrap="square" rtlCol="0">
            <a:spAutoFit/>
          </a:bodyPr>
          <a:lstStyle/>
          <a:p>
            <a:pPr algn="ctr"/>
            <a:r>
              <a:rPr kumimoji="1" lang="en-US" altLang="zh-CN" sz="2800" b="1" dirty="0">
                <a:solidFill>
                  <a:schemeClr val="bg1"/>
                </a:solidFill>
                <a:latin typeface="Microsoft YaHei" panose="020B0503020204020204" pitchFamily="34" charset="-122"/>
                <a:ea typeface="Microsoft YaHei" panose="020B0503020204020204" pitchFamily="34" charset="-122"/>
                <a:cs typeface="Futura Medium" panose="020B0602020204020303" pitchFamily="34" charset="-79"/>
              </a:rPr>
              <a:t>Minor </a:t>
            </a:r>
            <a:r>
              <a:rPr kumimoji="1" lang="en-US" altLang="zh-CN" sz="2800" b="1" dirty="0" err="1">
                <a:solidFill>
                  <a:schemeClr val="bg1"/>
                </a:solidFill>
                <a:latin typeface="Microsoft YaHei" panose="020B0503020204020204" pitchFamily="34" charset="-122"/>
                <a:ea typeface="Microsoft YaHei" panose="020B0503020204020204" pitchFamily="34" charset="-122"/>
                <a:cs typeface="Futura Medium" panose="020B0602020204020303" pitchFamily="34" charset="-79"/>
              </a:rPr>
              <a:t>Programmes</a:t>
            </a:r>
            <a:r>
              <a:rPr kumimoji="1" lang="en-US" altLang="zh-CN" sz="2800" b="1" dirty="0">
                <a:solidFill>
                  <a:schemeClr val="bg1"/>
                </a:solidFill>
                <a:latin typeface="Microsoft YaHei" panose="020B0503020204020204" pitchFamily="34" charset="-122"/>
                <a:ea typeface="Microsoft YaHei" panose="020B0503020204020204" pitchFamily="34" charset="-122"/>
                <a:cs typeface="Futura Medium" panose="020B0602020204020303" pitchFamily="34" charset="-79"/>
              </a:rPr>
              <a:t> Briefing</a:t>
            </a:r>
            <a:r>
              <a:rPr kumimoji="1" lang="en-US" altLang="zh-CN" sz="2800" dirty="0">
                <a:solidFill>
                  <a:schemeClr val="bg1"/>
                </a:solidFill>
                <a:latin typeface="Microsoft YaHei" panose="020B0503020204020204" pitchFamily="34" charset="-122"/>
                <a:ea typeface="Microsoft YaHei" panose="020B0503020204020204" pitchFamily="34" charset="-122"/>
                <a:cs typeface="Futura Medium" panose="020B0602020204020303" pitchFamily="34" charset="-79"/>
              </a:rPr>
              <a:t> 2026 </a:t>
            </a:r>
            <a:endParaRPr kumimoji="1" lang="zh-CN" altLang="en-US" sz="2800" dirty="0">
              <a:solidFill>
                <a:schemeClr val="bg1"/>
              </a:solidFill>
              <a:latin typeface="Microsoft YaHei" panose="020B0503020204020204" pitchFamily="34" charset="-122"/>
              <a:ea typeface="Microsoft YaHei" panose="020B0503020204020204" pitchFamily="34" charset="-122"/>
              <a:cs typeface="Futura Medium" panose="020B0602020204020303" pitchFamily="34" charset="-79"/>
            </a:endParaRPr>
          </a:p>
        </p:txBody>
      </p:sp>
      <p:pic>
        <p:nvPicPr>
          <p:cNvPr id="8" name="图片 7">
            <a:extLst>
              <a:ext uri="{FF2B5EF4-FFF2-40B4-BE49-F238E27FC236}">
                <a16:creationId xmlns:a16="http://schemas.microsoft.com/office/drawing/2014/main" id="{D043C017-6613-364C-A945-4401A3398BC9}"/>
              </a:ext>
            </a:extLst>
          </p:cNvPr>
          <p:cNvPicPr>
            <a:picLocks noChangeAspect="1"/>
          </p:cNvPicPr>
          <p:nvPr/>
        </p:nvPicPr>
        <p:blipFill>
          <a:blip r:embed="rId3"/>
          <a:stretch>
            <a:fillRect/>
          </a:stretch>
        </p:blipFill>
        <p:spPr>
          <a:xfrm>
            <a:off x="508945" y="366277"/>
            <a:ext cx="1447785" cy="611740"/>
          </a:xfrm>
          <a:prstGeom prst="rect">
            <a:avLst/>
          </a:prstGeom>
        </p:spPr>
      </p:pic>
    </p:spTree>
    <p:extLst>
      <p:ext uri="{BB962C8B-B14F-4D97-AF65-F5344CB8AC3E}">
        <p14:creationId xmlns:p14="http://schemas.microsoft.com/office/powerpoint/2010/main" val="1273856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2014;p54">
            <a:extLst>
              <a:ext uri="{FF2B5EF4-FFF2-40B4-BE49-F238E27FC236}">
                <a16:creationId xmlns:a16="http://schemas.microsoft.com/office/drawing/2014/main" id="{D7E3D825-C77E-E24C-9D0D-3DF4C0DF4317}"/>
              </a:ext>
            </a:extLst>
          </p:cNvPr>
          <p:cNvSpPr txBox="1">
            <a:spLocks/>
          </p:cNvSpPr>
          <p:nvPr/>
        </p:nvSpPr>
        <p:spPr>
          <a:xfrm>
            <a:off x="511628" y="228673"/>
            <a:ext cx="11168743" cy="660473"/>
          </a:xfrm>
          <a:prstGeom prst="rect">
            <a:avLst/>
          </a:prstGeom>
        </p:spPr>
        <p:txBody>
          <a:bodyPr spcFirstLastPara="1" wrap="square" lIns="91425" tIns="91425" rIns="91425" bIns="91425"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spcBef>
                <a:spcPts val="0"/>
              </a:spcBef>
            </a:pPr>
            <a:endParaRPr lang="zh-CN" altLang="en-US" sz="2400" dirty="0">
              <a:latin typeface="Cambria" panose="02040503050406030204" pitchFamily="18" charset="0"/>
              <a:ea typeface="Microsoft YaHei" panose="020B0503020204020204" pitchFamily="34" charset="-122"/>
              <a:cs typeface="Arial" panose="020B0604020202020204" pitchFamily="34" charset="0"/>
            </a:endParaRPr>
          </a:p>
        </p:txBody>
      </p:sp>
      <p:sp>
        <p:nvSpPr>
          <p:cNvPr id="7" name="TextBox 6">
            <a:extLst>
              <a:ext uri="{FF2B5EF4-FFF2-40B4-BE49-F238E27FC236}">
                <a16:creationId xmlns:a16="http://schemas.microsoft.com/office/drawing/2014/main" id="{8FADE6FE-D0DE-4E9A-983D-BC185718B3DB}"/>
              </a:ext>
            </a:extLst>
          </p:cNvPr>
          <p:cNvSpPr txBox="1"/>
          <p:nvPr/>
        </p:nvSpPr>
        <p:spPr>
          <a:xfrm>
            <a:off x="1004043" y="1033435"/>
            <a:ext cx="10524027" cy="2492990"/>
          </a:xfrm>
          <a:prstGeom prst="rect">
            <a:avLst/>
          </a:prstGeom>
          <a:noFill/>
        </p:spPr>
        <p:txBody>
          <a:bodyPr wrap="square" rtlCol="0">
            <a:spAutoFit/>
          </a:bodyPr>
          <a:lstStyle/>
          <a:p>
            <a:r>
              <a:rPr lang="en-US" altLang="zh-CN" b="1" dirty="0">
                <a:latin typeface="Microsoft YaHei" panose="020B0503020204020204" pitchFamily="34" charset="-122"/>
                <a:ea typeface="Microsoft YaHei" panose="020B0503020204020204" pitchFamily="34" charset="-122"/>
              </a:rPr>
              <a:t>Who will be interested?</a:t>
            </a:r>
          </a:p>
          <a:p>
            <a:r>
              <a:rPr lang="en-GB" altLang="zh-CN" sz="1400" dirty="0">
                <a:latin typeface="Microsoft YaHei" panose="020B0503020204020204" pitchFamily="34" charset="-122"/>
                <a:ea typeface="Microsoft YaHei" panose="020B0503020204020204" pitchFamily="34" charset="-122"/>
              </a:rPr>
              <a:t>T</a:t>
            </a:r>
            <a:r>
              <a:rPr lang="en-US" altLang="zh-CN" sz="1400" dirty="0">
                <a:latin typeface="Microsoft YaHei" panose="020B0503020204020204" pitchFamily="34" charset="-122"/>
                <a:ea typeface="Microsoft YaHei" panose="020B0503020204020204" pitchFamily="34" charset="-122"/>
              </a:rPr>
              <a:t>hose </a:t>
            </a:r>
            <a:r>
              <a:rPr lang="en-GB" altLang="zh-CN" sz="1400" dirty="0">
                <a:latin typeface="Microsoft YaHei" panose="020B0503020204020204" pitchFamily="34" charset="-122"/>
                <a:ea typeface="Microsoft YaHei" panose="020B0503020204020204" pitchFamily="34" charset="-122"/>
              </a:rPr>
              <a:t>talented individuals with passion and initiative who would like to enhance their skills in acting, directing, designing, writing and producing a variety of projects in live and mediated performance projects. The Programme provides opportunities for students to pursue their interest in commercial driven, fine art driven, and social engagement forms of performance. </a:t>
            </a:r>
          </a:p>
          <a:p>
            <a:endParaRPr lang="en-US" altLang="zh-CN" sz="1400" dirty="0">
              <a:latin typeface="Microsoft YaHei" panose="020B0503020204020204" pitchFamily="34" charset="-122"/>
              <a:ea typeface="Microsoft YaHei" panose="020B0503020204020204" pitchFamily="34" charset="-122"/>
            </a:endParaRPr>
          </a:p>
          <a:p>
            <a:r>
              <a:rPr lang="en-US" altLang="zh-CN" b="1" dirty="0">
                <a:latin typeface="Microsoft YaHei" panose="020B0503020204020204" pitchFamily="34" charset="-122"/>
                <a:ea typeface="Microsoft YaHei" panose="020B0503020204020204" pitchFamily="34" charset="-122"/>
              </a:rPr>
              <a:t>What to complete? </a:t>
            </a:r>
          </a:p>
          <a:p>
            <a:r>
              <a:rPr lang="en-US" altLang="zh-CN" sz="1500" b="1" dirty="0">
                <a:solidFill>
                  <a:srgbClr val="FF0000"/>
                </a:solidFill>
                <a:latin typeface="Microsoft YaHei" panose="020B0503020204020204" pitchFamily="34" charset="-122"/>
                <a:ea typeface="Microsoft YaHei" panose="020B0503020204020204" pitchFamily="34" charset="-122"/>
              </a:rPr>
              <a:t>TWO</a:t>
            </a:r>
            <a:r>
              <a:rPr lang="en-US" altLang="zh-CN" sz="1500" dirty="0">
                <a:latin typeface="Microsoft YaHei" panose="020B0503020204020204" pitchFamily="34" charset="-122"/>
                <a:ea typeface="Microsoft YaHei" panose="020B0503020204020204" pitchFamily="34" charset="-122"/>
              </a:rPr>
              <a:t> required courses:</a:t>
            </a:r>
            <a:endParaRPr lang="en-US" altLang="zh-CN" sz="1500" b="1" dirty="0">
              <a:solidFill>
                <a:srgbClr val="00729A"/>
              </a:solidFill>
              <a:latin typeface="Microsoft YaHei" panose="020B0503020204020204" pitchFamily="34" charset="-122"/>
              <a:ea typeface="Microsoft YaHei" panose="020B0503020204020204" pitchFamily="34" charset="-122"/>
            </a:endParaRPr>
          </a:p>
          <a:p>
            <a:endParaRPr lang="en-US" altLang="zh-CN" sz="1500" b="1" dirty="0">
              <a:solidFill>
                <a:srgbClr val="FF0000"/>
              </a:solidFill>
              <a:latin typeface="Microsoft YaHei" panose="020B0503020204020204" pitchFamily="34" charset="-122"/>
              <a:ea typeface="Microsoft YaHei" panose="020B0503020204020204" pitchFamily="34" charset="-122"/>
            </a:endParaRPr>
          </a:p>
          <a:p>
            <a:r>
              <a:rPr lang="en-US" altLang="zh-CN" sz="1500" b="1" dirty="0">
                <a:solidFill>
                  <a:srgbClr val="FF0000"/>
                </a:solidFill>
                <a:latin typeface="Microsoft YaHei" panose="020B0503020204020204" pitchFamily="34" charset="-122"/>
                <a:ea typeface="Microsoft YaHei" panose="020B0503020204020204" pitchFamily="34" charset="-122"/>
              </a:rPr>
              <a:t>THREE</a:t>
            </a:r>
            <a:r>
              <a:rPr lang="en-US" altLang="zh-CN" sz="1500" dirty="0">
                <a:latin typeface="Microsoft YaHei" panose="020B0503020204020204" pitchFamily="34" charset="-122"/>
                <a:ea typeface="Microsoft YaHei" panose="020B0503020204020204" pitchFamily="34" charset="-122"/>
              </a:rPr>
              <a:t> elective courses out of the following 9</a:t>
            </a:r>
            <a:r>
              <a:rPr lang="en-GB" altLang="zh-CN" sz="1500" dirty="0">
                <a:latin typeface="Microsoft YaHei" panose="020B0503020204020204" pitchFamily="34" charset="-122"/>
                <a:ea typeface="Microsoft YaHei" panose="020B0503020204020204" pitchFamily="34" charset="-122"/>
              </a:rPr>
              <a:t> (a</a:t>
            </a:r>
            <a:r>
              <a:rPr lang="en-GB" sz="1500" dirty="0">
                <a:latin typeface="Microsoft YaHei" panose="020B0503020204020204" pitchFamily="34" charset="-122"/>
                <a:ea typeface="Microsoft YaHei" panose="020B0503020204020204" pitchFamily="34" charset="-122"/>
              </a:rPr>
              <a:t>t least </a:t>
            </a:r>
            <a:r>
              <a:rPr lang="en-GB" sz="1500" b="1" dirty="0">
                <a:latin typeface="Microsoft YaHei" panose="020B0503020204020204" pitchFamily="34" charset="-122"/>
                <a:ea typeface="Microsoft YaHei" panose="020B0503020204020204" pitchFamily="34" charset="-122"/>
              </a:rPr>
              <a:t>ONE</a:t>
            </a:r>
            <a:r>
              <a:rPr lang="en-GB" sz="1500" dirty="0">
                <a:latin typeface="Microsoft YaHei" panose="020B0503020204020204" pitchFamily="34" charset="-122"/>
                <a:ea typeface="Microsoft YaHei" panose="020B0503020204020204" pitchFamily="34" charset="-122"/>
              </a:rPr>
              <a:t> course should be at </a:t>
            </a:r>
            <a:r>
              <a:rPr lang="en-GB" sz="1500" i="1" dirty="0">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level-3 or above</a:t>
            </a:r>
            <a:r>
              <a:rPr lang="en-GB" altLang="zh-CN" sz="1500" dirty="0">
                <a:latin typeface="Microsoft YaHei" panose="020B0503020204020204" pitchFamily="34" charset="-122"/>
                <a:ea typeface="Microsoft YaHei" panose="020B0503020204020204" pitchFamily="34" charset="-122"/>
              </a:rPr>
              <a:t>)</a:t>
            </a:r>
            <a:r>
              <a:rPr lang="en-US" altLang="zh-CN" sz="1500" dirty="0">
                <a:latin typeface="Microsoft YaHei" panose="020B0503020204020204" pitchFamily="34" charset="-122"/>
                <a:ea typeface="Microsoft YaHei" panose="020B0503020204020204" pitchFamily="34" charset="-122"/>
              </a:rPr>
              <a:t>:</a:t>
            </a:r>
            <a:endParaRPr lang="zh-CN" altLang="en-US" sz="1500" dirty="0">
              <a:latin typeface="Microsoft YaHei" panose="020B0503020204020204" pitchFamily="34" charset="-122"/>
              <a:ea typeface="Microsoft YaHei" panose="020B0503020204020204" pitchFamily="34" charset="-122"/>
            </a:endParaRPr>
          </a:p>
        </p:txBody>
      </p:sp>
      <p:graphicFrame>
        <p:nvGraphicFramePr>
          <p:cNvPr id="8" name="Table 7">
            <a:extLst>
              <a:ext uri="{FF2B5EF4-FFF2-40B4-BE49-F238E27FC236}">
                <a16:creationId xmlns:a16="http://schemas.microsoft.com/office/drawing/2014/main" id="{AE7C4FE5-B820-41D2-BC23-C985090EEEC0}"/>
              </a:ext>
            </a:extLst>
          </p:cNvPr>
          <p:cNvGraphicFramePr>
            <a:graphicFrameLocks noGrp="1"/>
          </p:cNvGraphicFramePr>
          <p:nvPr>
            <p:extLst>
              <p:ext uri="{D42A27DB-BD31-4B8C-83A1-F6EECF244321}">
                <p14:modId xmlns:p14="http://schemas.microsoft.com/office/powerpoint/2010/main" val="3291117972"/>
              </p:ext>
            </p:extLst>
          </p:nvPr>
        </p:nvGraphicFramePr>
        <p:xfrm>
          <a:off x="3640456" y="2231534"/>
          <a:ext cx="7451290" cy="835095"/>
        </p:xfrm>
        <a:graphic>
          <a:graphicData uri="http://schemas.openxmlformats.org/drawingml/2006/table">
            <a:tbl>
              <a:tblPr firstRow="1" bandRow="1">
                <a:tableStyleId>{7DF18680-E054-41AD-8BC1-D1AEF772440D}</a:tableStyleId>
              </a:tblPr>
              <a:tblGrid>
                <a:gridCol w="1366750">
                  <a:extLst>
                    <a:ext uri="{9D8B030D-6E8A-4147-A177-3AD203B41FA5}">
                      <a16:colId xmlns:a16="http://schemas.microsoft.com/office/drawing/2014/main" val="922949428"/>
                    </a:ext>
                  </a:extLst>
                </a:gridCol>
                <a:gridCol w="2906049">
                  <a:extLst>
                    <a:ext uri="{9D8B030D-6E8A-4147-A177-3AD203B41FA5}">
                      <a16:colId xmlns:a16="http://schemas.microsoft.com/office/drawing/2014/main" val="201475031"/>
                    </a:ext>
                  </a:extLst>
                </a:gridCol>
                <a:gridCol w="1699520">
                  <a:extLst>
                    <a:ext uri="{9D8B030D-6E8A-4147-A177-3AD203B41FA5}">
                      <a16:colId xmlns:a16="http://schemas.microsoft.com/office/drawing/2014/main" val="2649294165"/>
                    </a:ext>
                  </a:extLst>
                </a:gridCol>
                <a:gridCol w="778406">
                  <a:extLst>
                    <a:ext uri="{9D8B030D-6E8A-4147-A177-3AD203B41FA5}">
                      <a16:colId xmlns:a16="http://schemas.microsoft.com/office/drawing/2014/main" val="2426615063"/>
                    </a:ext>
                  </a:extLst>
                </a:gridCol>
                <a:gridCol w="700565">
                  <a:extLst>
                    <a:ext uri="{9D8B030D-6E8A-4147-A177-3AD203B41FA5}">
                      <a16:colId xmlns:a16="http://schemas.microsoft.com/office/drawing/2014/main" val="1855741585"/>
                    </a:ext>
                  </a:extLst>
                </a:gridCol>
              </a:tblGrid>
              <a:tr h="224749">
                <a:tc>
                  <a:txBody>
                    <a:bodyPr/>
                    <a:lstStyle/>
                    <a:p>
                      <a:pPr algn="ctr"/>
                      <a:r>
                        <a:rPr lang="en-GB" sz="1200" dirty="0">
                          <a:latin typeface="Microsoft YaHei" panose="020B0503020204020204" pitchFamily="34" charset="-122"/>
                          <a:ea typeface="Microsoft YaHei" panose="020B0503020204020204" pitchFamily="34" charset="-122"/>
                        </a:rPr>
                        <a:t>Code</a:t>
                      </a:r>
                    </a:p>
                  </a:txBody>
                  <a:tcPr>
                    <a:solidFill>
                      <a:srgbClr val="235889"/>
                    </a:solidFill>
                  </a:tcPr>
                </a:tc>
                <a:tc>
                  <a:txBody>
                    <a:bodyPr/>
                    <a:lstStyle/>
                    <a:p>
                      <a:r>
                        <a:rPr lang="en-GB" sz="1200" dirty="0">
                          <a:latin typeface="Microsoft YaHei" panose="020B0503020204020204" pitchFamily="34" charset="-122"/>
                          <a:ea typeface="Microsoft YaHei" panose="020B0503020204020204" pitchFamily="34" charset="-122"/>
                        </a:rPr>
                        <a:t>English Title</a:t>
                      </a:r>
                    </a:p>
                  </a:txBody>
                  <a:tcPr>
                    <a:solidFill>
                      <a:srgbClr val="235889"/>
                    </a:solidFill>
                  </a:tcPr>
                </a:tc>
                <a:tc>
                  <a:txBody>
                    <a:bodyPr/>
                    <a:lstStyle/>
                    <a:p>
                      <a:r>
                        <a:rPr lang="en-GB" sz="1200" dirty="0">
                          <a:latin typeface="Microsoft YaHei" panose="020B0503020204020204" pitchFamily="34" charset="-122"/>
                          <a:ea typeface="Microsoft YaHei" panose="020B0503020204020204" pitchFamily="34" charset="-122"/>
                        </a:rPr>
                        <a:t>Chinese Title</a:t>
                      </a:r>
                    </a:p>
                  </a:txBody>
                  <a:tcPr>
                    <a:solidFill>
                      <a:srgbClr val="235889"/>
                    </a:solidFill>
                  </a:tcPr>
                </a:tc>
                <a:tc>
                  <a:txBody>
                    <a:bodyPr/>
                    <a:lstStyle/>
                    <a:p>
                      <a:pPr algn="ctr"/>
                      <a:r>
                        <a:rPr lang="en-GB" sz="1200" dirty="0">
                          <a:latin typeface="Microsoft YaHei" panose="020B0503020204020204" pitchFamily="34" charset="-122"/>
                          <a:ea typeface="Microsoft YaHei" panose="020B0503020204020204" pitchFamily="34" charset="-122"/>
                        </a:rPr>
                        <a:t>Units</a:t>
                      </a:r>
                    </a:p>
                  </a:txBody>
                  <a:tcPr>
                    <a:solidFill>
                      <a:srgbClr val="235889"/>
                    </a:solidFill>
                  </a:tcPr>
                </a:tc>
                <a:tc>
                  <a:txBody>
                    <a:bodyPr/>
                    <a:lstStyle/>
                    <a:p>
                      <a:pPr algn="ctr"/>
                      <a:r>
                        <a:rPr lang="en-GB" sz="1200" dirty="0">
                          <a:latin typeface="Microsoft YaHei" panose="020B0503020204020204" pitchFamily="34" charset="-122"/>
                          <a:ea typeface="Microsoft YaHei" panose="020B0503020204020204" pitchFamily="34" charset="-122"/>
                        </a:rPr>
                        <a:t>Level</a:t>
                      </a:r>
                    </a:p>
                  </a:txBody>
                  <a:tcPr>
                    <a:solidFill>
                      <a:srgbClr val="235889"/>
                    </a:solidFill>
                  </a:tcPr>
                </a:tc>
                <a:extLst>
                  <a:ext uri="{0D108BD9-81ED-4DB2-BD59-A6C34878D82A}">
                    <a16:rowId xmlns:a16="http://schemas.microsoft.com/office/drawing/2014/main" val="703439970"/>
                  </a:ext>
                </a:extLst>
              </a:tr>
              <a:tr h="224749">
                <a:tc>
                  <a:txBody>
                    <a:bodyPr/>
                    <a:lstStyle/>
                    <a:p>
                      <a:pPr algn="ctr"/>
                      <a:r>
                        <a:rPr lang="en-GB" sz="1200" dirty="0">
                          <a:latin typeface="Microsoft YaHei" panose="020B0503020204020204" pitchFamily="34" charset="-122"/>
                          <a:ea typeface="Microsoft YaHei" panose="020B0503020204020204" pitchFamily="34" charset="-122"/>
                        </a:rPr>
                        <a:t>MAD2003</a:t>
                      </a:r>
                    </a:p>
                  </a:txBody>
                  <a:tcPr/>
                </a:tc>
                <a:tc>
                  <a:txBody>
                    <a:bodyPr/>
                    <a:lstStyle/>
                    <a:p>
                      <a:r>
                        <a:rPr lang="en-GB" sz="1200" dirty="0">
                          <a:latin typeface="Microsoft YaHei" panose="020B0503020204020204" pitchFamily="34" charset="-122"/>
                          <a:ea typeface="Microsoft YaHei" panose="020B0503020204020204" pitchFamily="34" charset="-122"/>
                        </a:rPr>
                        <a:t>Design Fundamentals</a:t>
                      </a:r>
                    </a:p>
                  </a:txBody>
                  <a:tcPr/>
                </a:tc>
                <a:tc>
                  <a:txBody>
                    <a:bodyPr/>
                    <a:lstStyle/>
                    <a:p>
                      <a:r>
                        <a:rPr lang="zh-TW" altLang="en-US" sz="1200" dirty="0">
                          <a:latin typeface="Microsoft YaHei" panose="020B0503020204020204" pitchFamily="34" charset="-122"/>
                          <a:ea typeface="Microsoft YaHei" panose="020B0503020204020204" pitchFamily="34" charset="-122"/>
                        </a:rPr>
                        <a:t>设计基础 </a:t>
                      </a:r>
                      <a:endParaRPr lang="en-GB" sz="1200" dirty="0">
                        <a:latin typeface="Microsoft YaHei" panose="020B0503020204020204" pitchFamily="34" charset="-122"/>
                        <a:ea typeface="Microsoft YaHei" panose="020B0503020204020204" pitchFamily="34" charset="-122"/>
                      </a:endParaRPr>
                    </a:p>
                  </a:txBody>
                  <a:tcPr/>
                </a:tc>
                <a:tc>
                  <a:txBody>
                    <a:bodyPr/>
                    <a:lstStyle/>
                    <a:p>
                      <a:pPr algn="ctr"/>
                      <a:r>
                        <a:rPr lang="en-GB" sz="1200" dirty="0">
                          <a:latin typeface="Microsoft YaHei" panose="020B0503020204020204" pitchFamily="34" charset="-122"/>
                          <a:ea typeface="Microsoft YaHei" panose="020B0503020204020204" pitchFamily="34" charset="-122"/>
                        </a:rPr>
                        <a:t>3</a:t>
                      </a:r>
                    </a:p>
                  </a:txBody>
                  <a:tcPr/>
                </a:tc>
                <a:tc>
                  <a:txBody>
                    <a:bodyPr/>
                    <a:lstStyle/>
                    <a:p>
                      <a:pPr algn="ctr"/>
                      <a:r>
                        <a:rPr lang="en-GB" sz="1200" dirty="0">
                          <a:latin typeface="Microsoft YaHei" panose="020B0503020204020204" pitchFamily="34" charset="-122"/>
                          <a:ea typeface="Microsoft YaHei" panose="020B0503020204020204" pitchFamily="34" charset="-122"/>
                        </a:rPr>
                        <a:t>2</a:t>
                      </a:r>
                    </a:p>
                  </a:txBody>
                  <a:tcPr/>
                </a:tc>
                <a:extLst>
                  <a:ext uri="{0D108BD9-81ED-4DB2-BD59-A6C34878D82A}">
                    <a16:rowId xmlns:a16="http://schemas.microsoft.com/office/drawing/2014/main" val="3366841437"/>
                  </a:ext>
                </a:extLst>
              </a:tr>
              <a:tr h="286455">
                <a:tc>
                  <a:txBody>
                    <a:bodyPr/>
                    <a:lstStyle/>
                    <a:p>
                      <a:pPr algn="ctr"/>
                      <a:r>
                        <a:rPr lang="en-GB" sz="1200" dirty="0">
                          <a:latin typeface="Microsoft YaHei" panose="020B0503020204020204" pitchFamily="34" charset="-122"/>
                          <a:ea typeface="Microsoft YaHei" panose="020B0503020204020204" pitchFamily="34" charset="-122"/>
                        </a:rPr>
                        <a:t>MAD2033</a:t>
                      </a:r>
                    </a:p>
                  </a:txBody>
                  <a:tcPr/>
                </a:tc>
                <a:tc>
                  <a:txBody>
                    <a:bodyPr/>
                    <a:lstStyle/>
                    <a:p>
                      <a:r>
                        <a:rPr lang="en-GB" sz="1200" dirty="0">
                          <a:latin typeface="Microsoft YaHei" panose="020B0503020204020204" pitchFamily="34" charset="-122"/>
                          <a:ea typeface="Microsoft YaHei" panose="020B0503020204020204" pitchFamily="34" charset="-122"/>
                        </a:rPr>
                        <a:t>History of Media Arts and Design </a:t>
                      </a:r>
                    </a:p>
                  </a:txBody>
                  <a:tcPr/>
                </a:tc>
                <a:tc>
                  <a:txBody>
                    <a:bodyPr/>
                    <a:lstStyle/>
                    <a:p>
                      <a:r>
                        <a:rPr lang="zh-TW" altLang="en-US" sz="1200" dirty="0">
                          <a:latin typeface="Microsoft YaHei" panose="020B0503020204020204" pitchFamily="34" charset="-122"/>
                          <a:ea typeface="Microsoft YaHei" panose="020B0503020204020204" pitchFamily="34" charset="-122"/>
                        </a:rPr>
                        <a:t>媒体艺术与设计史</a:t>
                      </a:r>
                      <a:endParaRPr lang="en-GB" sz="1200" dirty="0">
                        <a:latin typeface="Microsoft YaHei" panose="020B0503020204020204" pitchFamily="34" charset="-122"/>
                        <a:ea typeface="Microsoft YaHei" panose="020B0503020204020204" pitchFamily="34" charset="-122"/>
                      </a:endParaRPr>
                    </a:p>
                  </a:txBody>
                  <a:tcPr/>
                </a:tc>
                <a:tc>
                  <a:txBody>
                    <a:bodyPr/>
                    <a:lstStyle/>
                    <a:p>
                      <a:pPr algn="ctr"/>
                      <a:r>
                        <a:rPr lang="en-GB" sz="1200" dirty="0">
                          <a:latin typeface="Microsoft YaHei" panose="020B0503020204020204" pitchFamily="34" charset="-122"/>
                          <a:ea typeface="Microsoft YaHei" panose="020B0503020204020204" pitchFamily="34" charset="-122"/>
                        </a:rPr>
                        <a:t>3</a:t>
                      </a:r>
                    </a:p>
                  </a:txBody>
                  <a:tcPr/>
                </a:tc>
                <a:tc>
                  <a:txBody>
                    <a:bodyPr/>
                    <a:lstStyle/>
                    <a:p>
                      <a:pPr algn="ctr"/>
                      <a:r>
                        <a:rPr lang="en-GB" sz="1200" dirty="0">
                          <a:latin typeface="Microsoft YaHei" panose="020B0503020204020204" pitchFamily="34" charset="-122"/>
                          <a:ea typeface="Microsoft YaHei" panose="020B0503020204020204" pitchFamily="34" charset="-122"/>
                        </a:rPr>
                        <a:t>2</a:t>
                      </a:r>
                    </a:p>
                  </a:txBody>
                  <a:tcPr/>
                </a:tc>
                <a:extLst>
                  <a:ext uri="{0D108BD9-81ED-4DB2-BD59-A6C34878D82A}">
                    <a16:rowId xmlns:a16="http://schemas.microsoft.com/office/drawing/2014/main" val="2207653974"/>
                  </a:ext>
                </a:extLst>
              </a:tr>
            </a:tbl>
          </a:graphicData>
        </a:graphic>
      </p:graphicFrame>
      <p:pic>
        <p:nvPicPr>
          <p:cNvPr id="11" name="图片 10">
            <a:extLst>
              <a:ext uri="{FF2B5EF4-FFF2-40B4-BE49-F238E27FC236}">
                <a16:creationId xmlns:a16="http://schemas.microsoft.com/office/drawing/2014/main" id="{A6C67F57-23C9-E244-BA38-1A2CEABB5EA5}"/>
              </a:ext>
            </a:extLst>
          </p:cNvPr>
          <p:cNvPicPr>
            <a:picLocks noChangeAspect="1"/>
          </p:cNvPicPr>
          <p:nvPr/>
        </p:nvPicPr>
        <p:blipFill>
          <a:blip r:embed="rId2"/>
          <a:stretch>
            <a:fillRect/>
          </a:stretch>
        </p:blipFill>
        <p:spPr>
          <a:xfrm>
            <a:off x="508945" y="366278"/>
            <a:ext cx="1447782" cy="611739"/>
          </a:xfrm>
          <a:prstGeom prst="rect">
            <a:avLst/>
          </a:prstGeom>
        </p:spPr>
      </p:pic>
      <p:sp>
        <p:nvSpPr>
          <p:cNvPr id="13" name="文本框 12">
            <a:extLst>
              <a:ext uri="{FF2B5EF4-FFF2-40B4-BE49-F238E27FC236}">
                <a16:creationId xmlns:a16="http://schemas.microsoft.com/office/drawing/2014/main" id="{991B75DC-49BD-B446-B3E2-73BBEC961390}"/>
              </a:ext>
            </a:extLst>
          </p:cNvPr>
          <p:cNvSpPr txBox="1"/>
          <p:nvPr/>
        </p:nvSpPr>
        <p:spPr>
          <a:xfrm>
            <a:off x="5417125" y="558909"/>
            <a:ext cx="6098146" cy="369332"/>
          </a:xfrm>
          <a:prstGeom prst="rect">
            <a:avLst/>
          </a:prstGeom>
          <a:noFill/>
        </p:spPr>
        <p:txBody>
          <a:bodyPr wrap="square">
            <a:spAutoFit/>
          </a:bodyPr>
          <a:lstStyle/>
          <a:p>
            <a:pPr algn="r"/>
            <a:r>
              <a:rPr lang="en-US" altLang="zh-CN" sz="1600" dirty="0">
                <a:solidFill>
                  <a:srgbClr val="00729A"/>
                </a:solidFill>
                <a:latin typeface="Cambria" panose="02040503050406030204" pitchFamily="18" charset="0"/>
                <a:ea typeface="Cambria" panose="02040503050406030204" pitchFamily="18" charset="0"/>
              </a:rPr>
              <a:t>Minor in </a:t>
            </a:r>
            <a:r>
              <a:rPr lang="en-US" altLang="zh-CN" sz="1800" b="1" dirty="0">
                <a:solidFill>
                  <a:srgbClr val="00729A"/>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Arts and Design</a:t>
            </a:r>
          </a:p>
        </p:txBody>
      </p:sp>
      <p:graphicFrame>
        <p:nvGraphicFramePr>
          <p:cNvPr id="19" name="表格 18">
            <a:extLst>
              <a:ext uri="{FF2B5EF4-FFF2-40B4-BE49-F238E27FC236}">
                <a16:creationId xmlns:a16="http://schemas.microsoft.com/office/drawing/2014/main" id="{21C7B750-38F6-BC46-9E75-58D0320679EF}"/>
              </a:ext>
            </a:extLst>
          </p:cNvPr>
          <p:cNvGraphicFramePr>
            <a:graphicFrameLocks noGrp="1"/>
          </p:cNvGraphicFramePr>
          <p:nvPr>
            <p:extLst>
              <p:ext uri="{D42A27DB-BD31-4B8C-83A1-F6EECF244321}">
                <p14:modId xmlns:p14="http://schemas.microsoft.com/office/powerpoint/2010/main" val="3701483301"/>
              </p:ext>
            </p:extLst>
          </p:nvPr>
        </p:nvGraphicFramePr>
        <p:xfrm>
          <a:off x="1100252" y="3570712"/>
          <a:ext cx="9991494" cy="2743200"/>
        </p:xfrm>
        <a:graphic>
          <a:graphicData uri="http://schemas.openxmlformats.org/drawingml/2006/table">
            <a:tbl>
              <a:tblPr firstRow="1" bandRow="1">
                <a:tableStyleId>{7DF18680-E054-41AD-8BC1-D1AEF772440D}</a:tableStyleId>
              </a:tblPr>
              <a:tblGrid>
                <a:gridCol w="1144028">
                  <a:extLst>
                    <a:ext uri="{9D8B030D-6E8A-4147-A177-3AD203B41FA5}">
                      <a16:colId xmlns:a16="http://schemas.microsoft.com/office/drawing/2014/main" val="1949812063"/>
                    </a:ext>
                  </a:extLst>
                </a:gridCol>
                <a:gridCol w="4557359">
                  <a:extLst>
                    <a:ext uri="{9D8B030D-6E8A-4147-A177-3AD203B41FA5}">
                      <a16:colId xmlns:a16="http://schemas.microsoft.com/office/drawing/2014/main" val="3522780759"/>
                    </a:ext>
                  </a:extLst>
                </a:gridCol>
                <a:gridCol w="2855383">
                  <a:extLst>
                    <a:ext uri="{9D8B030D-6E8A-4147-A177-3AD203B41FA5}">
                      <a16:colId xmlns:a16="http://schemas.microsoft.com/office/drawing/2014/main" val="3844700053"/>
                    </a:ext>
                  </a:extLst>
                </a:gridCol>
                <a:gridCol w="717362">
                  <a:extLst>
                    <a:ext uri="{9D8B030D-6E8A-4147-A177-3AD203B41FA5}">
                      <a16:colId xmlns:a16="http://schemas.microsoft.com/office/drawing/2014/main" val="2367330215"/>
                    </a:ext>
                  </a:extLst>
                </a:gridCol>
                <a:gridCol w="717362">
                  <a:extLst>
                    <a:ext uri="{9D8B030D-6E8A-4147-A177-3AD203B41FA5}">
                      <a16:colId xmlns:a16="http://schemas.microsoft.com/office/drawing/2014/main" val="3925551542"/>
                    </a:ext>
                  </a:extLst>
                </a:gridCol>
              </a:tblGrid>
              <a:tr h="215900">
                <a:tc>
                  <a:txBody>
                    <a:bodyPr/>
                    <a:lstStyle/>
                    <a:p>
                      <a:pPr marL="0" algn="ctr" defTabSz="914400" rtl="0" eaLnBrk="1" fontAlgn="ctr" latinLnBrk="0" hangingPunct="1"/>
                      <a:r>
                        <a:rPr lang="en-GB" sz="1200" b="1" u="none" strike="noStrike" kern="1200" dirty="0">
                          <a:solidFill>
                            <a:schemeClr val="lt1"/>
                          </a:solidFill>
                          <a:effectLst/>
                          <a:latin typeface="Microsoft YaHei" panose="020B0503020204020204" pitchFamily="34" charset="-122"/>
                          <a:ea typeface="Microsoft YaHei" panose="020B0503020204020204" pitchFamily="34" charset="-122"/>
                          <a:cs typeface="Arial" panose="020B0604020202020204" pitchFamily="34" charset="0"/>
                        </a:rPr>
                        <a:t>Code</a:t>
                      </a:r>
                      <a:endParaRPr lang="en-GB" sz="1200" b="1" i="0" u="none" strike="noStrike" kern="1200" dirty="0">
                        <a:solidFill>
                          <a:schemeClr val="lt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solidFill>
                      <a:srgbClr val="235889"/>
                    </a:solidFill>
                  </a:tcPr>
                </a:tc>
                <a:tc>
                  <a:txBody>
                    <a:bodyPr/>
                    <a:lstStyle/>
                    <a:p>
                      <a:pPr marL="0" algn="l" defTabSz="914400" rtl="0" eaLnBrk="1" fontAlgn="ctr" latinLnBrk="0" hangingPunct="1"/>
                      <a:r>
                        <a:rPr lang="en-GB" sz="1200" b="1" u="none" strike="noStrike" kern="1200" dirty="0">
                          <a:solidFill>
                            <a:schemeClr val="lt1"/>
                          </a:solidFill>
                          <a:effectLst/>
                          <a:latin typeface="Microsoft YaHei" panose="020B0503020204020204" pitchFamily="34" charset="-122"/>
                          <a:ea typeface="Microsoft YaHei" panose="020B0503020204020204" pitchFamily="34" charset="-122"/>
                          <a:cs typeface="Arial" panose="020B0604020202020204" pitchFamily="34" charset="0"/>
                        </a:rPr>
                        <a:t>English Title</a:t>
                      </a:r>
                      <a:endParaRPr lang="en-GB" sz="1200" b="1" i="0" u="none" strike="noStrike" kern="1200" dirty="0">
                        <a:solidFill>
                          <a:schemeClr val="lt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solidFill>
                      <a:srgbClr val="235889"/>
                    </a:solidFill>
                  </a:tcPr>
                </a:tc>
                <a:tc>
                  <a:txBody>
                    <a:bodyPr/>
                    <a:lstStyle/>
                    <a:p>
                      <a:pPr marL="0" algn="l" defTabSz="914400" rtl="0" eaLnBrk="1" fontAlgn="ctr" latinLnBrk="0" hangingPunct="1"/>
                      <a:r>
                        <a:rPr lang="en-GB" sz="1200" b="1" u="none" strike="noStrike" kern="1200" dirty="0">
                          <a:solidFill>
                            <a:schemeClr val="lt1"/>
                          </a:solidFill>
                          <a:effectLst/>
                          <a:latin typeface="Microsoft YaHei" panose="020B0503020204020204" pitchFamily="34" charset="-122"/>
                          <a:ea typeface="Microsoft YaHei" panose="020B0503020204020204" pitchFamily="34" charset="-122"/>
                          <a:cs typeface="Arial" panose="020B0604020202020204" pitchFamily="34" charset="0"/>
                        </a:rPr>
                        <a:t>Chinese Title</a:t>
                      </a:r>
                      <a:endParaRPr lang="en-GB" sz="1200" b="1" i="0" u="none" strike="noStrike" kern="1200" dirty="0">
                        <a:solidFill>
                          <a:schemeClr val="lt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solidFill>
                      <a:srgbClr val="235889"/>
                    </a:solidFill>
                  </a:tcPr>
                </a:tc>
                <a:tc>
                  <a:txBody>
                    <a:bodyPr/>
                    <a:lstStyle/>
                    <a:p>
                      <a:pPr marL="0" algn="ctr" defTabSz="914400" rtl="0" eaLnBrk="1" fontAlgn="ctr" latinLnBrk="0" hangingPunct="1"/>
                      <a:r>
                        <a:rPr lang="en-GB" sz="1200" b="1" u="none" strike="noStrike" kern="1200" dirty="0">
                          <a:solidFill>
                            <a:schemeClr val="lt1"/>
                          </a:solidFill>
                          <a:effectLst/>
                          <a:latin typeface="Microsoft YaHei" panose="020B0503020204020204" pitchFamily="34" charset="-122"/>
                          <a:ea typeface="Microsoft YaHei" panose="020B0503020204020204" pitchFamily="34" charset="-122"/>
                          <a:cs typeface="Arial" panose="020B0604020202020204" pitchFamily="34" charset="0"/>
                        </a:rPr>
                        <a:t>Units</a:t>
                      </a:r>
                      <a:endParaRPr lang="en-GB" sz="1200" b="1" i="0" u="none" strike="noStrike" kern="1200" dirty="0">
                        <a:solidFill>
                          <a:schemeClr val="lt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solidFill>
                      <a:srgbClr val="235889"/>
                    </a:solidFill>
                  </a:tcPr>
                </a:tc>
                <a:tc>
                  <a:txBody>
                    <a:bodyPr/>
                    <a:lstStyle/>
                    <a:p>
                      <a:pPr marL="0" algn="ctr" defTabSz="914400" rtl="0" eaLnBrk="1" fontAlgn="ctr" latinLnBrk="0" hangingPunct="1"/>
                      <a:r>
                        <a:rPr lang="en-GB" sz="1200" b="1" u="none" strike="noStrike" kern="1200" dirty="0">
                          <a:solidFill>
                            <a:schemeClr val="lt1"/>
                          </a:solidFill>
                          <a:effectLst/>
                          <a:latin typeface="Microsoft YaHei" panose="020B0503020204020204" pitchFamily="34" charset="-122"/>
                          <a:ea typeface="Microsoft YaHei" panose="020B0503020204020204" pitchFamily="34" charset="-122"/>
                          <a:cs typeface="Arial" panose="020B0604020202020204" pitchFamily="34" charset="0"/>
                        </a:rPr>
                        <a:t>Level</a:t>
                      </a:r>
                      <a:endParaRPr lang="en-GB" sz="1200" b="1" i="0" u="none" strike="noStrike" kern="1200" dirty="0">
                        <a:solidFill>
                          <a:schemeClr val="lt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solidFill>
                      <a:srgbClr val="235889"/>
                    </a:solidFill>
                  </a:tcPr>
                </a:tc>
                <a:extLst>
                  <a:ext uri="{0D108BD9-81ED-4DB2-BD59-A6C34878D82A}">
                    <a16:rowId xmlns:a16="http://schemas.microsoft.com/office/drawing/2014/main" val="499975824"/>
                  </a:ext>
                </a:extLst>
              </a:tr>
              <a:tr h="228600">
                <a:tc>
                  <a:txBody>
                    <a:bodyPr/>
                    <a:lstStyle/>
                    <a:p>
                      <a:pPr marL="0" algn="ctr" defTabSz="914400" rtl="0" eaLnBrk="1" fontAlgn="ctr" latinLnBrk="0" hangingPunct="1"/>
                      <a:r>
                        <a:rPr lang="en-GB"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MAD1003</a:t>
                      </a:r>
                      <a:endParaRPr lang="en-GB"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tc>
                  <a:txBody>
                    <a:bodyPr/>
                    <a:lstStyle/>
                    <a:p>
                      <a:pPr marL="0" algn="l" defTabSz="914400" rtl="0" eaLnBrk="1" fontAlgn="ctr" latinLnBrk="0" hangingPunct="1"/>
                      <a:r>
                        <a:rPr lang="en-GB"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Studio Art Practices: Drawing Fundamentals</a:t>
                      </a:r>
                      <a:endParaRPr lang="en-GB"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tc>
                  <a:txBody>
                    <a:bodyPr/>
                    <a:lstStyle/>
                    <a:p>
                      <a:pPr marL="0" algn="l" defTabSz="914400" rtl="0" eaLnBrk="1" fontAlgn="ctr" latinLnBrk="0" hangingPunct="1"/>
                      <a:r>
                        <a:rPr lang="zh-CN" altLang="en-US"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工作室艺术实践：素描基础</a:t>
                      </a:r>
                      <a:endParaRPr lang="zh-CN" altLang="en-US"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tc>
                  <a:txBody>
                    <a:bodyPr/>
                    <a:lstStyle/>
                    <a:p>
                      <a:pPr marL="0" algn="ctr" defTabSz="914400" rtl="0" eaLnBrk="1" fontAlgn="ctr" latinLnBrk="0" hangingPunct="1"/>
                      <a:r>
                        <a:rPr lang="en-US" altLang="zh-CN"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3</a:t>
                      </a:r>
                      <a:endParaRPr lang="en-US" altLang="zh-CN"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tc>
                  <a:txBody>
                    <a:bodyPr/>
                    <a:lstStyle/>
                    <a:p>
                      <a:pPr marL="0" algn="ctr" defTabSz="914400" rtl="0" eaLnBrk="1" fontAlgn="ctr" latinLnBrk="0" hangingPunct="1"/>
                      <a:r>
                        <a:rPr lang="en-US" altLang="zh-CN"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1</a:t>
                      </a:r>
                      <a:endParaRPr lang="en-US" altLang="zh-CN"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extLst>
                  <a:ext uri="{0D108BD9-81ED-4DB2-BD59-A6C34878D82A}">
                    <a16:rowId xmlns:a16="http://schemas.microsoft.com/office/drawing/2014/main" val="3011792400"/>
                  </a:ext>
                </a:extLst>
              </a:tr>
              <a:tr h="215900">
                <a:tc>
                  <a:txBody>
                    <a:bodyPr/>
                    <a:lstStyle/>
                    <a:p>
                      <a:pPr marL="0" algn="ctr" defTabSz="914400" rtl="0" eaLnBrk="1" fontAlgn="ctr" latinLnBrk="0" hangingPunct="1"/>
                      <a:r>
                        <a:rPr lang="en-GB"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MAD2013</a:t>
                      </a:r>
                      <a:endParaRPr lang="en-GB"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tc>
                  <a:txBody>
                    <a:bodyPr/>
                    <a:lstStyle/>
                    <a:p>
                      <a:pPr marL="0" algn="l" defTabSz="914400" rtl="0" eaLnBrk="1" fontAlgn="ctr" latinLnBrk="0" hangingPunct="1"/>
                      <a:r>
                        <a:rPr lang="en-GB"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Art Media Fundamentals</a:t>
                      </a:r>
                      <a:endParaRPr lang="en-GB"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tc>
                  <a:txBody>
                    <a:bodyPr/>
                    <a:lstStyle/>
                    <a:p>
                      <a:pPr marL="0" algn="l" defTabSz="914400" rtl="0" eaLnBrk="1" fontAlgn="ctr" latinLnBrk="0" hangingPunct="1"/>
                      <a:r>
                        <a:rPr lang="zh-CN" altLang="en-US"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艺术媒材基础</a:t>
                      </a:r>
                      <a:endParaRPr lang="zh-CN" altLang="en-US"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tc>
                  <a:txBody>
                    <a:bodyPr/>
                    <a:lstStyle/>
                    <a:p>
                      <a:pPr marL="0" algn="ctr" defTabSz="914400" rtl="0" eaLnBrk="1" fontAlgn="ctr" latinLnBrk="0" hangingPunct="1"/>
                      <a:r>
                        <a:rPr lang="en-US" altLang="zh-CN" sz="1200" b="0" u="none" strike="noStrike" kern="120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3</a:t>
                      </a:r>
                      <a:endParaRPr lang="en-US" altLang="zh-CN" sz="1200" b="0" i="0" u="none" strike="noStrike" kern="120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tc>
                  <a:txBody>
                    <a:bodyPr/>
                    <a:lstStyle/>
                    <a:p>
                      <a:pPr marL="0" algn="ctr" defTabSz="914400" rtl="0" eaLnBrk="1" fontAlgn="ctr" latinLnBrk="0" hangingPunct="1"/>
                      <a:r>
                        <a:rPr lang="en-US" altLang="zh-CN"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2</a:t>
                      </a:r>
                      <a:endParaRPr lang="en-US" altLang="zh-CN"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extLst>
                  <a:ext uri="{0D108BD9-81ED-4DB2-BD59-A6C34878D82A}">
                    <a16:rowId xmlns:a16="http://schemas.microsoft.com/office/drawing/2014/main" val="3878597211"/>
                  </a:ext>
                </a:extLst>
              </a:tr>
              <a:tr h="215900">
                <a:tc>
                  <a:txBody>
                    <a:bodyPr/>
                    <a:lstStyle/>
                    <a:p>
                      <a:pPr marL="0" algn="ctr" defTabSz="914400" rtl="0" eaLnBrk="1" fontAlgn="ctr" latinLnBrk="0" hangingPunct="1"/>
                      <a:r>
                        <a:rPr lang="en-GB"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MAD2023</a:t>
                      </a:r>
                      <a:endParaRPr lang="en-GB"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tc>
                  <a:txBody>
                    <a:bodyPr/>
                    <a:lstStyle/>
                    <a:p>
                      <a:pPr marL="0" algn="l" defTabSz="914400" rtl="0" eaLnBrk="1" fontAlgn="ctr" latinLnBrk="0" hangingPunct="1"/>
                      <a:r>
                        <a:rPr lang="en-GB"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Appreciation of the Arts</a:t>
                      </a:r>
                      <a:endParaRPr lang="en-GB"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tc>
                  <a:txBody>
                    <a:bodyPr/>
                    <a:lstStyle/>
                    <a:p>
                      <a:pPr marL="0" algn="l" defTabSz="914400" rtl="0" eaLnBrk="1" fontAlgn="ctr" latinLnBrk="0" hangingPunct="1"/>
                      <a:r>
                        <a:rPr lang="zh-CN" altLang="en-US"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当代艺术赏析</a:t>
                      </a:r>
                      <a:endParaRPr lang="zh-CN" altLang="en-US"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tc>
                  <a:txBody>
                    <a:bodyPr/>
                    <a:lstStyle/>
                    <a:p>
                      <a:pPr marL="0" algn="ctr" defTabSz="914400" rtl="0" eaLnBrk="1" fontAlgn="ctr" latinLnBrk="0" hangingPunct="1"/>
                      <a:r>
                        <a:rPr lang="en-US" altLang="zh-CN" sz="1200" b="0" u="none" strike="noStrike" kern="120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3</a:t>
                      </a:r>
                      <a:endParaRPr lang="en-US" altLang="zh-CN" sz="1200" b="0" i="0" u="none" strike="noStrike" kern="120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tc>
                  <a:txBody>
                    <a:bodyPr/>
                    <a:lstStyle/>
                    <a:p>
                      <a:pPr marL="0" algn="ctr" defTabSz="914400" rtl="0" eaLnBrk="1" fontAlgn="ctr" latinLnBrk="0" hangingPunct="1"/>
                      <a:r>
                        <a:rPr lang="en-US" altLang="zh-CN"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2</a:t>
                      </a:r>
                      <a:endParaRPr lang="en-US" altLang="zh-CN"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extLst>
                  <a:ext uri="{0D108BD9-81ED-4DB2-BD59-A6C34878D82A}">
                    <a16:rowId xmlns:a16="http://schemas.microsoft.com/office/drawing/2014/main" val="4005079069"/>
                  </a:ext>
                </a:extLst>
              </a:tr>
              <a:tr h="215900">
                <a:tc>
                  <a:txBody>
                    <a:bodyPr/>
                    <a:lstStyle/>
                    <a:p>
                      <a:pPr marL="0" algn="ctr" defTabSz="914400" rtl="0" eaLnBrk="1" fontAlgn="ctr" latinLnBrk="0" hangingPunct="1"/>
                      <a:r>
                        <a:rPr lang="en-GB"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MAD2043</a:t>
                      </a:r>
                      <a:endParaRPr lang="en-GB"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tc>
                  <a:txBody>
                    <a:bodyPr/>
                    <a:lstStyle/>
                    <a:p>
                      <a:pPr marL="0" algn="l" defTabSz="914400" rtl="0" eaLnBrk="1" fontAlgn="ctr" latinLnBrk="0" hangingPunct="1"/>
                      <a:r>
                        <a:rPr lang="en-GB"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Concept Development for Time-based Media</a:t>
                      </a:r>
                      <a:endParaRPr lang="en-GB"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tc>
                  <a:txBody>
                    <a:bodyPr/>
                    <a:lstStyle/>
                    <a:p>
                      <a:pPr marL="0" algn="l" defTabSz="914400" rtl="0" eaLnBrk="1" fontAlgn="ctr" latinLnBrk="0" hangingPunct="1"/>
                      <a:r>
                        <a:rPr lang="zh-CN" altLang="en-US"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 时基媒体概念发展</a:t>
                      </a:r>
                      <a:endParaRPr lang="zh-CN" altLang="en-US"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tc>
                  <a:txBody>
                    <a:bodyPr/>
                    <a:lstStyle/>
                    <a:p>
                      <a:pPr marL="0" algn="ctr" defTabSz="914400" rtl="0" eaLnBrk="1" fontAlgn="ctr" latinLnBrk="0" hangingPunct="1"/>
                      <a:r>
                        <a:rPr lang="en-US" altLang="zh-CN" sz="1200" b="0" u="none" strike="noStrike" kern="120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3</a:t>
                      </a:r>
                      <a:endParaRPr lang="en-US" altLang="zh-CN" sz="1200" b="0" i="0" u="none" strike="noStrike" kern="120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tc>
                  <a:txBody>
                    <a:bodyPr/>
                    <a:lstStyle/>
                    <a:p>
                      <a:pPr marL="0" algn="ctr" defTabSz="914400" rtl="0" eaLnBrk="1" fontAlgn="ctr" latinLnBrk="0" hangingPunct="1"/>
                      <a:r>
                        <a:rPr lang="en-US" altLang="zh-CN"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2</a:t>
                      </a:r>
                      <a:endParaRPr lang="en-US" altLang="zh-CN"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extLst>
                  <a:ext uri="{0D108BD9-81ED-4DB2-BD59-A6C34878D82A}">
                    <a16:rowId xmlns:a16="http://schemas.microsoft.com/office/drawing/2014/main" val="1546868138"/>
                  </a:ext>
                </a:extLst>
              </a:tr>
              <a:tr h="215900">
                <a:tc>
                  <a:txBody>
                    <a:bodyPr/>
                    <a:lstStyle/>
                    <a:p>
                      <a:pPr marL="0" algn="ctr" defTabSz="914400" rtl="0" eaLnBrk="1" fontAlgn="ctr" latinLnBrk="0" hangingPunct="1"/>
                      <a:r>
                        <a:rPr lang="en-GB"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MAD3003</a:t>
                      </a:r>
                      <a:endParaRPr lang="en-GB"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tc>
                  <a:txBody>
                    <a:bodyPr/>
                    <a:lstStyle/>
                    <a:p>
                      <a:pPr marL="0" algn="l" defTabSz="914400" rtl="0" eaLnBrk="1" fontAlgn="ctr" latinLnBrk="0" hangingPunct="1"/>
                      <a:r>
                        <a:rPr lang="en-GB"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Photography</a:t>
                      </a:r>
                      <a:endParaRPr lang="en-GB"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tc>
                  <a:txBody>
                    <a:bodyPr/>
                    <a:lstStyle/>
                    <a:p>
                      <a:pPr marL="0" algn="l" defTabSz="914400" rtl="0" eaLnBrk="1" fontAlgn="ctr" latinLnBrk="0" hangingPunct="1"/>
                      <a:r>
                        <a:rPr lang="zh-CN" altLang="en-US"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摄影学</a:t>
                      </a:r>
                      <a:endParaRPr lang="zh-CN" altLang="en-US"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tc>
                  <a:txBody>
                    <a:bodyPr/>
                    <a:lstStyle/>
                    <a:p>
                      <a:pPr marL="0" algn="ctr" defTabSz="914400" rtl="0" eaLnBrk="1" fontAlgn="ctr" latinLnBrk="0" hangingPunct="1"/>
                      <a:r>
                        <a:rPr lang="en-US" altLang="zh-CN" sz="1200" b="0" u="none" strike="noStrike" kern="120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3</a:t>
                      </a:r>
                      <a:endParaRPr lang="en-US" altLang="zh-CN" sz="1200" b="0" i="0" u="none" strike="noStrike" kern="120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tc>
                  <a:txBody>
                    <a:bodyPr/>
                    <a:lstStyle/>
                    <a:p>
                      <a:pPr marL="0" algn="ctr" defTabSz="914400" rtl="0" eaLnBrk="1" fontAlgn="ctr" latinLnBrk="0" hangingPunct="1"/>
                      <a:r>
                        <a:rPr lang="en-US" altLang="zh-CN"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3</a:t>
                      </a:r>
                      <a:endParaRPr lang="en-US" altLang="zh-CN"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extLst>
                  <a:ext uri="{0D108BD9-81ED-4DB2-BD59-A6C34878D82A}">
                    <a16:rowId xmlns:a16="http://schemas.microsoft.com/office/drawing/2014/main" val="3395924392"/>
                  </a:ext>
                </a:extLst>
              </a:tr>
              <a:tr h="215900">
                <a:tc>
                  <a:txBody>
                    <a:bodyPr/>
                    <a:lstStyle/>
                    <a:p>
                      <a:pPr marL="0" algn="ctr" defTabSz="914400" rtl="0" eaLnBrk="1" fontAlgn="ctr" latinLnBrk="0" hangingPunct="1"/>
                      <a:r>
                        <a:rPr lang="en-GB"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MAD3023</a:t>
                      </a:r>
                      <a:endParaRPr lang="en-GB"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tc>
                  <a:txBody>
                    <a:bodyPr/>
                    <a:lstStyle/>
                    <a:p>
                      <a:pPr marL="0" algn="l" defTabSz="914400" rtl="0" eaLnBrk="1" fontAlgn="ctr" latinLnBrk="0" hangingPunct="1"/>
                      <a:r>
                        <a:rPr lang="en-GB"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Digital Imaging and Design</a:t>
                      </a:r>
                      <a:endParaRPr lang="en-GB"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tc>
                  <a:txBody>
                    <a:bodyPr/>
                    <a:lstStyle/>
                    <a:p>
                      <a:pPr marL="0" algn="l" defTabSz="914400" rtl="0" eaLnBrk="1" fontAlgn="ctr" latinLnBrk="0" hangingPunct="1"/>
                      <a:r>
                        <a:rPr lang="zh-CN" altLang="en-US"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数字图像与设计</a:t>
                      </a:r>
                      <a:endParaRPr lang="zh-CN" altLang="en-US"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tc>
                  <a:txBody>
                    <a:bodyPr/>
                    <a:lstStyle/>
                    <a:p>
                      <a:pPr marL="0" algn="ctr" defTabSz="914400" rtl="0" eaLnBrk="1" fontAlgn="ctr" latinLnBrk="0" hangingPunct="1"/>
                      <a:r>
                        <a:rPr lang="en-US" altLang="zh-CN" sz="1200" b="0" u="none" strike="noStrike" kern="120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3</a:t>
                      </a:r>
                      <a:endParaRPr lang="en-US" altLang="zh-CN" sz="1200" b="0" i="0" u="none" strike="noStrike" kern="120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tc>
                  <a:txBody>
                    <a:bodyPr/>
                    <a:lstStyle/>
                    <a:p>
                      <a:pPr marL="0" algn="ctr" defTabSz="914400" rtl="0" eaLnBrk="1" fontAlgn="ctr" latinLnBrk="0" hangingPunct="1"/>
                      <a:r>
                        <a:rPr lang="en-US" altLang="zh-CN"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3</a:t>
                      </a:r>
                      <a:endParaRPr lang="en-US" altLang="zh-CN"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extLst>
                  <a:ext uri="{0D108BD9-81ED-4DB2-BD59-A6C34878D82A}">
                    <a16:rowId xmlns:a16="http://schemas.microsoft.com/office/drawing/2014/main" val="877763258"/>
                  </a:ext>
                </a:extLst>
              </a:tr>
              <a:tr h="215900">
                <a:tc>
                  <a:txBody>
                    <a:bodyPr/>
                    <a:lstStyle/>
                    <a:p>
                      <a:pPr marL="0" algn="ctr" defTabSz="914400" rtl="0" eaLnBrk="1" fontAlgn="ctr" latinLnBrk="0" hangingPunct="1"/>
                      <a:r>
                        <a:rPr lang="en-GB"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MAD3053</a:t>
                      </a:r>
                      <a:endParaRPr lang="en-GB"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tc>
                  <a:txBody>
                    <a:bodyPr/>
                    <a:lstStyle/>
                    <a:p>
                      <a:pPr marL="0" algn="l" defTabSz="914400" rtl="0" eaLnBrk="1" fontAlgn="ctr" latinLnBrk="0" hangingPunct="1"/>
                      <a:r>
                        <a:rPr lang="en-GB"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Colour Concepts, Theory and Planning</a:t>
                      </a:r>
                      <a:endParaRPr lang="en-GB"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tc>
                  <a:txBody>
                    <a:bodyPr/>
                    <a:lstStyle/>
                    <a:p>
                      <a:pPr marL="0" algn="l" defTabSz="914400" rtl="0" eaLnBrk="1" fontAlgn="ctr" latinLnBrk="0" hangingPunct="1"/>
                      <a:r>
                        <a:rPr lang="zh-CN" altLang="en-US"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 色彩观念、理论与策划</a:t>
                      </a:r>
                      <a:endParaRPr lang="zh-CN" altLang="en-US"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tc>
                  <a:txBody>
                    <a:bodyPr/>
                    <a:lstStyle/>
                    <a:p>
                      <a:pPr marL="0" algn="ctr" defTabSz="914400" rtl="0" eaLnBrk="1" fontAlgn="ctr" latinLnBrk="0" hangingPunct="1"/>
                      <a:r>
                        <a:rPr lang="en-US" altLang="zh-CN" sz="1200" b="0" u="none" strike="noStrike" kern="120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3</a:t>
                      </a:r>
                      <a:endParaRPr lang="en-US" altLang="zh-CN" sz="1200" b="0" i="0" u="none" strike="noStrike" kern="120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tc>
                  <a:txBody>
                    <a:bodyPr/>
                    <a:lstStyle/>
                    <a:p>
                      <a:pPr marL="0" algn="ctr" defTabSz="914400" rtl="0" eaLnBrk="1" fontAlgn="ctr" latinLnBrk="0" hangingPunct="1"/>
                      <a:r>
                        <a:rPr lang="en-US" altLang="zh-CN"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3</a:t>
                      </a:r>
                      <a:endParaRPr lang="en-US" altLang="zh-CN"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extLst>
                  <a:ext uri="{0D108BD9-81ED-4DB2-BD59-A6C34878D82A}">
                    <a16:rowId xmlns:a16="http://schemas.microsoft.com/office/drawing/2014/main" val="4085872700"/>
                  </a:ext>
                </a:extLst>
              </a:tr>
              <a:tr h="215900">
                <a:tc>
                  <a:txBody>
                    <a:bodyPr/>
                    <a:lstStyle/>
                    <a:p>
                      <a:pPr marL="0" algn="ctr" defTabSz="914400" rtl="0" eaLnBrk="1" fontAlgn="ctr" latinLnBrk="0" hangingPunct="1"/>
                      <a:r>
                        <a:rPr lang="en-GB"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MAD3073</a:t>
                      </a:r>
                      <a:endParaRPr lang="en-GB"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tc>
                  <a:txBody>
                    <a:bodyPr/>
                    <a:lstStyle/>
                    <a:p>
                      <a:pPr marL="0" algn="l" defTabSz="914400" rtl="0" eaLnBrk="1" fontAlgn="ctr" latinLnBrk="0" hangingPunct="1"/>
                      <a:r>
                        <a:rPr lang="en-GB"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Language for Audio-visual Design</a:t>
                      </a:r>
                      <a:endParaRPr lang="en-GB"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tc>
                  <a:txBody>
                    <a:bodyPr/>
                    <a:lstStyle/>
                    <a:p>
                      <a:pPr marL="0" algn="l" defTabSz="914400" rtl="0" eaLnBrk="1" fontAlgn="ctr" latinLnBrk="0" hangingPunct="1"/>
                      <a:r>
                        <a:rPr lang="zh-CN" altLang="en-US"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音影设计语言</a:t>
                      </a:r>
                      <a:endParaRPr lang="zh-CN" altLang="en-US"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tc>
                  <a:txBody>
                    <a:bodyPr/>
                    <a:lstStyle/>
                    <a:p>
                      <a:pPr marL="0" algn="ctr" defTabSz="914400" rtl="0" eaLnBrk="1" fontAlgn="ctr" latinLnBrk="0" hangingPunct="1"/>
                      <a:r>
                        <a:rPr lang="en-US" altLang="zh-CN"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3</a:t>
                      </a:r>
                      <a:endParaRPr lang="en-US" altLang="zh-CN"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tc>
                  <a:txBody>
                    <a:bodyPr/>
                    <a:lstStyle/>
                    <a:p>
                      <a:pPr marL="0" algn="ctr" defTabSz="914400" rtl="0" eaLnBrk="1" fontAlgn="ctr" latinLnBrk="0" hangingPunct="1"/>
                      <a:r>
                        <a:rPr lang="en-US" altLang="zh-CN"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3</a:t>
                      </a:r>
                      <a:endParaRPr lang="en-US" altLang="zh-CN"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extLst>
                  <a:ext uri="{0D108BD9-81ED-4DB2-BD59-A6C34878D82A}">
                    <a16:rowId xmlns:a16="http://schemas.microsoft.com/office/drawing/2014/main" val="784413248"/>
                  </a:ext>
                </a:extLst>
              </a:tr>
              <a:tr h="215900">
                <a:tc>
                  <a:txBody>
                    <a:bodyPr/>
                    <a:lstStyle/>
                    <a:p>
                      <a:pPr marL="0" algn="ctr" defTabSz="914400" rtl="0" eaLnBrk="1" fontAlgn="ctr" latinLnBrk="0" hangingPunct="1"/>
                      <a:r>
                        <a:rPr lang="en-GB"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MAD4013</a:t>
                      </a:r>
                      <a:endParaRPr lang="en-GB"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tc>
                  <a:txBody>
                    <a:bodyPr/>
                    <a:lstStyle/>
                    <a:p>
                      <a:pPr marL="0" algn="l" defTabSz="914400" rtl="0" eaLnBrk="1" fontAlgn="ctr" latinLnBrk="0" hangingPunct="1"/>
                      <a:r>
                        <a:rPr lang="en-GB"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Studio Art Practices: Experimental Media</a:t>
                      </a:r>
                      <a:endParaRPr lang="en-GB"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tc>
                  <a:txBody>
                    <a:bodyPr/>
                    <a:lstStyle/>
                    <a:p>
                      <a:pPr marL="0" algn="l" defTabSz="914400" rtl="0" eaLnBrk="1" fontAlgn="ctr" latinLnBrk="0" hangingPunct="1"/>
                      <a:r>
                        <a:rPr lang="zh-CN" altLang="en-US"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工作室艺术实践：实验媒体</a:t>
                      </a:r>
                      <a:endParaRPr lang="zh-CN" altLang="en-US"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tc>
                  <a:txBody>
                    <a:bodyPr/>
                    <a:lstStyle/>
                    <a:p>
                      <a:pPr marL="0" algn="ctr" defTabSz="914400" rtl="0" eaLnBrk="1" fontAlgn="ctr" latinLnBrk="0" hangingPunct="1"/>
                      <a:r>
                        <a:rPr lang="en-US" altLang="zh-CN"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3</a:t>
                      </a:r>
                      <a:endParaRPr lang="en-US" altLang="zh-CN"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tc>
                  <a:txBody>
                    <a:bodyPr/>
                    <a:lstStyle/>
                    <a:p>
                      <a:pPr marL="0" algn="ctr" defTabSz="914400" rtl="0" eaLnBrk="1" fontAlgn="ctr" latinLnBrk="0" hangingPunct="1"/>
                      <a:r>
                        <a:rPr lang="en-US" altLang="zh-CN" sz="1200" b="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rPr>
                        <a:t>4</a:t>
                      </a:r>
                      <a:endParaRPr lang="en-US" altLang="zh-CN" sz="1200" b="0" i="0" u="none" strike="noStrike" kern="1200" dirty="0">
                        <a:solidFill>
                          <a:schemeClr val="tx1"/>
                        </a:solidFill>
                        <a:effectLst/>
                        <a:latin typeface="Microsoft YaHei" panose="020B0503020204020204" pitchFamily="34" charset="-122"/>
                        <a:ea typeface="Microsoft YaHei" panose="020B0503020204020204" pitchFamily="34" charset="-122"/>
                        <a:cs typeface="Arial" panose="020B0604020202020204" pitchFamily="34" charset="0"/>
                      </a:endParaRPr>
                    </a:p>
                  </a:txBody>
                  <a:tcPr marL="45720" marR="45720" anchor="ctr"/>
                </a:tc>
                <a:extLst>
                  <a:ext uri="{0D108BD9-81ED-4DB2-BD59-A6C34878D82A}">
                    <a16:rowId xmlns:a16="http://schemas.microsoft.com/office/drawing/2014/main" val="3846964567"/>
                  </a:ext>
                </a:extLst>
              </a:tr>
            </a:tbl>
          </a:graphicData>
        </a:graphic>
      </p:graphicFrame>
    </p:spTree>
    <p:extLst>
      <p:ext uri="{BB962C8B-B14F-4D97-AF65-F5344CB8AC3E}">
        <p14:creationId xmlns:p14="http://schemas.microsoft.com/office/powerpoint/2010/main" val="6983792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FADE6FE-D0DE-4E9A-983D-BC185718B3DB}"/>
              </a:ext>
            </a:extLst>
          </p:cNvPr>
          <p:cNvSpPr txBox="1"/>
          <p:nvPr/>
        </p:nvSpPr>
        <p:spPr>
          <a:xfrm>
            <a:off x="1004044" y="1033435"/>
            <a:ext cx="10511227" cy="2523768"/>
          </a:xfrm>
          <a:prstGeom prst="rect">
            <a:avLst/>
          </a:prstGeom>
          <a:noFill/>
        </p:spPr>
        <p:txBody>
          <a:bodyPr wrap="square" rtlCol="0">
            <a:spAutoFit/>
          </a:bodyPr>
          <a:lstStyle/>
          <a:p>
            <a:r>
              <a:rPr lang="en-US" altLang="zh-CN" b="1" dirty="0">
                <a:latin typeface="Microsoft YaHei" panose="020B0503020204020204" pitchFamily="34" charset="-122"/>
                <a:ea typeface="Microsoft YaHei" panose="020B0503020204020204" pitchFamily="34" charset="-122"/>
              </a:rPr>
              <a:t>Who will be interested? </a:t>
            </a:r>
          </a:p>
          <a:p>
            <a:r>
              <a:rPr lang="en-GB" altLang="zh-CN" sz="1400" dirty="0">
                <a:latin typeface="Microsoft YaHei" panose="020B0503020204020204" pitchFamily="34" charset="-122"/>
                <a:ea typeface="Microsoft YaHei" panose="020B0503020204020204" pitchFamily="34" charset="-122"/>
              </a:rPr>
              <a:t>T</a:t>
            </a:r>
            <a:r>
              <a:rPr lang="en-US" altLang="zh-CN" sz="1400" dirty="0">
                <a:latin typeface="Microsoft YaHei" panose="020B0503020204020204" pitchFamily="34" charset="-122"/>
                <a:ea typeface="Microsoft YaHei" panose="020B0503020204020204" pitchFamily="34" charset="-122"/>
              </a:rPr>
              <a:t>hose </a:t>
            </a:r>
            <a:r>
              <a:rPr lang="en-GB" altLang="zh-CN" sz="1400" dirty="0">
                <a:latin typeface="Microsoft YaHei" panose="020B0503020204020204" pitchFamily="34" charset="-122"/>
                <a:ea typeface="Microsoft YaHei" panose="020B0503020204020204" pitchFamily="34" charset="-122"/>
              </a:rPr>
              <a:t>talented individuals with passion and initiative who would like to enhance their skills in acting, directing, designing, writing and producing a variety of projects in live and mediated performance projects. The Programme provides opportunities for students to pursue their interest in commercial-driven, fine art-driven, and social engagement forms of performance. </a:t>
            </a:r>
          </a:p>
          <a:p>
            <a:pPr algn="just"/>
            <a:endParaRPr lang="en-US" altLang="zh-CN" sz="1600" dirty="0">
              <a:latin typeface="Microsoft YaHei" panose="020B0503020204020204" pitchFamily="34" charset="-122"/>
              <a:ea typeface="Microsoft YaHei" panose="020B0503020204020204" pitchFamily="34" charset="-122"/>
            </a:endParaRPr>
          </a:p>
          <a:p>
            <a:r>
              <a:rPr lang="en-US" altLang="zh-CN" b="1" dirty="0">
                <a:latin typeface="Microsoft YaHei" panose="020B0503020204020204" pitchFamily="34" charset="-122"/>
                <a:ea typeface="Microsoft YaHei" panose="020B0503020204020204" pitchFamily="34" charset="-122"/>
              </a:rPr>
              <a:t>What to complete? </a:t>
            </a:r>
          </a:p>
          <a:p>
            <a:r>
              <a:rPr lang="en-US" altLang="zh-CN" sz="1500" b="1" dirty="0">
                <a:solidFill>
                  <a:srgbClr val="FF0000"/>
                </a:solidFill>
                <a:latin typeface="Microsoft YaHei" panose="020B0503020204020204" pitchFamily="34" charset="-122"/>
                <a:ea typeface="Microsoft YaHei" panose="020B0503020204020204" pitchFamily="34" charset="-122"/>
              </a:rPr>
              <a:t>TWO</a:t>
            </a:r>
            <a:r>
              <a:rPr lang="en-US" altLang="zh-CN" sz="1500" dirty="0">
                <a:latin typeface="Microsoft YaHei" panose="020B0503020204020204" pitchFamily="34" charset="-122"/>
                <a:ea typeface="Microsoft YaHei" panose="020B0503020204020204" pitchFamily="34" charset="-122"/>
              </a:rPr>
              <a:t> required courses:</a:t>
            </a:r>
            <a:endParaRPr lang="en-US" altLang="zh-CN" sz="1500" b="1" dirty="0">
              <a:solidFill>
                <a:srgbClr val="69008E"/>
              </a:solidFill>
              <a:latin typeface="Microsoft YaHei" panose="020B0503020204020204" pitchFamily="34" charset="-122"/>
              <a:ea typeface="Microsoft YaHei" panose="020B0503020204020204" pitchFamily="34" charset="-122"/>
            </a:endParaRPr>
          </a:p>
          <a:p>
            <a:endParaRPr lang="en-US" altLang="zh-CN" sz="1500" b="1" dirty="0">
              <a:solidFill>
                <a:srgbClr val="FF0000"/>
              </a:solidFill>
              <a:latin typeface="Microsoft YaHei" panose="020B0503020204020204" pitchFamily="34" charset="-122"/>
              <a:ea typeface="Microsoft YaHei" panose="020B0503020204020204" pitchFamily="34" charset="-122"/>
            </a:endParaRPr>
          </a:p>
          <a:p>
            <a:r>
              <a:rPr lang="en-US" altLang="zh-CN" sz="1500" b="1" dirty="0">
                <a:solidFill>
                  <a:srgbClr val="FF0000"/>
                </a:solidFill>
                <a:latin typeface="Microsoft YaHei" panose="020B0503020204020204" pitchFamily="34" charset="-122"/>
                <a:ea typeface="Microsoft YaHei" panose="020B0503020204020204" pitchFamily="34" charset="-122"/>
              </a:rPr>
              <a:t>THREE</a:t>
            </a:r>
            <a:r>
              <a:rPr lang="en-US" altLang="zh-CN" sz="1500" dirty="0">
                <a:latin typeface="Microsoft YaHei" panose="020B0503020204020204" pitchFamily="34" charset="-122"/>
                <a:ea typeface="Microsoft YaHei" panose="020B0503020204020204" pitchFamily="34" charset="-122"/>
              </a:rPr>
              <a:t> elective courses out of the following 10</a:t>
            </a:r>
            <a:r>
              <a:rPr lang="en-US" altLang="zh-CN" sz="1500" b="1" dirty="0">
                <a:latin typeface="Microsoft YaHei" panose="020B0503020204020204" pitchFamily="34" charset="-122"/>
                <a:ea typeface="Microsoft YaHei" panose="020B0503020204020204" pitchFamily="34" charset="-122"/>
              </a:rPr>
              <a:t> </a:t>
            </a:r>
            <a:r>
              <a:rPr lang="en-GB" altLang="zh-CN" sz="1500" dirty="0">
                <a:latin typeface="Microsoft YaHei" panose="020B0503020204020204" pitchFamily="34" charset="-122"/>
                <a:ea typeface="Microsoft YaHei" panose="020B0503020204020204" pitchFamily="34" charset="-122"/>
              </a:rPr>
              <a:t>(a</a:t>
            </a:r>
            <a:r>
              <a:rPr lang="en-GB" sz="1500" dirty="0">
                <a:latin typeface="Microsoft YaHei" panose="020B0503020204020204" pitchFamily="34" charset="-122"/>
                <a:ea typeface="Microsoft YaHei" panose="020B0503020204020204" pitchFamily="34" charset="-122"/>
              </a:rPr>
              <a:t>t least</a:t>
            </a:r>
            <a:r>
              <a:rPr lang="en-GB" sz="1500" b="1" dirty="0">
                <a:latin typeface="Microsoft YaHei" panose="020B0503020204020204" pitchFamily="34" charset="-122"/>
                <a:ea typeface="Microsoft YaHei" panose="020B0503020204020204" pitchFamily="34" charset="-122"/>
              </a:rPr>
              <a:t> ONE </a:t>
            </a:r>
            <a:r>
              <a:rPr lang="en-GB" sz="1500" dirty="0">
                <a:latin typeface="Microsoft YaHei" panose="020B0503020204020204" pitchFamily="34" charset="-122"/>
                <a:ea typeface="Microsoft YaHei" panose="020B0503020204020204" pitchFamily="34" charset="-122"/>
              </a:rPr>
              <a:t>course should be at </a:t>
            </a:r>
            <a:r>
              <a:rPr lang="en-GB" sz="1500" i="1" dirty="0">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level-3 or above</a:t>
            </a:r>
            <a:r>
              <a:rPr lang="en-GB" altLang="zh-CN" sz="1500" dirty="0">
                <a:latin typeface="Microsoft YaHei" panose="020B0503020204020204" pitchFamily="34" charset="-122"/>
                <a:ea typeface="Microsoft YaHei" panose="020B0503020204020204" pitchFamily="34" charset="-122"/>
              </a:rPr>
              <a:t>)</a:t>
            </a:r>
            <a:r>
              <a:rPr lang="en-US" altLang="zh-CN" sz="1500" dirty="0">
                <a:latin typeface="Microsoft YaHei" panose="020B0503020204020204" pitchFamily="34" charset="-122"/>
                <a:ea typeface="Microsoft YaHei" panose="020B0503020204020204" pitchFamily="34" charset="-122"/>
              </a:rPr>
              <a:t>:</a:t>
            </a:r>
          </a:p>
        </p:txBody>
      </p:sp>
      <p:graphicFrame>
        <p:nvGraphicFramePr>
          <p:cNvPr id="13" name="Table 7">
            <a:extLst>
              <a:ext uri="{FF2B5EF4-FFF2-40B4-BE49-F238E27FC236}">
                <a16:creationId xmlns:a16="http://schemas.microsoft.com/office/drawing/2014/main" id="{540A66EF-591C-3242-9F54-B8D688A120CF}"/>
              </a:ext>
            </a:extLst>
          </p:cNvPr>
          <p:cNvGraphicFramePr>
            <a:graphicFrameLocks noGrp="1"/>
          </p:cNvGraphicFramePr>
          <p:nvPr>
            <p:extLst>
              <p:ext uri="{D42A27DB-BD31-4B8C-83A1-F6EECF244321}">
                <p14:modId xmlns:p14="http://schemas.microsoft.com/office/powerpoint/2010/main" val="1412427859"/>
              </p:ext>
            </p:extLst>
          </p:nvPr>
        </p:nvGraphicFramePr>
        <p:xfrm>
          <a:off x="3640456" y="2231534"/>
          <a:ext cx="7451291" cy="835095"/>
        </p:xfrm>
        <a:graphic>
          <a:graphicData uri="http://schemas.openxmlformats.org/drawingml/2006/table">
            <a:tbl>
              <a:tblPr firstRow="1" bandRow="1">
                <a:tableStyleId>{7DF18680-E054-41AD-8BC1-D1AEF772440D}</a:tableStyleId>
              </a:tblPr>
              <a:tblGrid>
                <a:gridCol w="1073059">
                  <a:extLst>
                    <a:ext uri="{9D8B030D-6E8A-4147-A177-3AD203B41FA5}">
                      <a16:colId xmlns:a16="http://schemas.microsoft.com/office/drawing/2014/main" val="922949428"/>
                    </a:ext>
                  </a:extLst>
                </a:gridCol>
                <a:gridCol w="2952934">
                  <a:extLst>
                    <a:ext uri="{9D8B030D-6E8A-4147-A177-3AD203B41FA5}">
                      <a16:colId xmlns:a16="http://schemas.microsoft.com/office/drawing/2014/main" val="201475031"/>
                    </a:ext>
                  </a:extLst>
                </a:gridCol>
                <a:gridCol w="1611159">
                  <a:extLst>
                    <a:ext uri="{9D8B030D-6E8A-4147-A177-3AD203B41FA5}">
                      <a16:colId xmlns:a16="http://schemas.microsoft.com/office/drawing/2014/main" val="2649294165"/>
                    </a:ext>
                  </a:extLst>
                </a:gridCol>
                <a:gridCol w="964158">
                  <a:extLst>
                    <a:ext uri="{9D8B030D-6E8A-4147-A177-3AD203B41FA5}">
                      <a16:colId xmlns:a16="http://schemas.microsoft.com/office/drawing/2014/main" val="2426615063"/>
                    </a:ext>
                  </a:extLst>
                </a:gridCol>
                <a:gridCol w="849981">
                  <a:extLst>
                    <a:ext uri="{9D8B030D-6E8A-4147-A177-3AD203B41FA5}">
                      <a16:colId xmlns:a16="http://schemas.microsoft.com/office/drawing/2014/main" val="1855741585"/>
                    </a:ext>
                  </a:extLst>
                </a:gridCol>
              </a:tblGrid>
              <a:tr h="224749">
                <a:tc>
                  <a:txBody>
                    <a:bodyPr/>
                    <a:lstStyle/>
                    <a:p>
                      <a:pPr algn="ctr"/>
                      <a:r>
                        <a:rPr lang="en-GB" sz="1200" dirty="0">
                          <a:latin typeface="Microsoft YaHei" panose="020B0503020204020204" pitchFamily="34" charset="-122"/>
                          <a:ea typeface="Microsoft YaHei" panose="020B0503020204020204" pitchFamily="34" charset="-122"/>
                        </a:rPr>
                        <a:t>Code</a:t>
                      </a:r>
                    </a:p>
                  </a:txBody>
                  <a:tcPr marL="45720" marR="45720">
                    <a:solidFill>
                      <a:srgbClr val="600082"/>
                    </a:solidFill>
                  </a:tcPr>
                </a:tc>
                <a:tc>
                  <a:txBody>
                    <a:bodyPr/>
                    <a:lstStyle/>
                    <a:p>
                      <a:r>
                        <a:rPr lang="en-GB" sz="1200" dirty="0">
                          <a:latin typeface="Microsoft YaHei" panose="020B0503020204020204" pitchFamily="34" charset="-122"/>
                          <a:ea typeface="Microsoft YaHei" panose="020B0503020204020204" pitchFamily="34" charset="-122"/>
                        </a:rPr>
                        <a:t>English Title</a:t>
                      </a:r>
                    </a:p>
                  </a:txBody>
                  <a:tcPr marL="45720" marR="45720">
                    <a:solidFill>
                      <a:srgbClr val="600082"/>
                    </a:solidFill>
                  </a:tcPr>
                </a:tc>
                <a:tc>
                  <a:txBody>
                    <a:bodyPr/>
                    <a:lstStyle/>
                    <a:p>
                      <a:r>
                        <a:rPr lang="en-GB" sz="1200" dirty="0">
                          <a:latin typeface="Microsoft YaHei" panose="020B0503020204020204" pitchFamily="34" charset="-122"/>
                          <a:ea typeface="Microsoft YaHei" panose="020B0503020204020204" pitchFamily="34" charset="-122"/>
                        </a:rPr>
                        <a:t>Chinese Title</a:t>
                      </a:r>
                    </a:p>
                  </a:txBody>
                  <a:tcPr marL="45720" marR="45720">
                    <a:solidFill>
                      <a:srgbClr val="600082"/>
                    </a:solidFill>
                  </a:tcPr>
                </a:tc>
                <a:tc>
                  <a:txBody>
                    <a:bodyPr/>
                    <a:lstStyle/>
                    <a:p>
                      <a:pPr algn="ctr"/>
                      <a:r>
                        <a:rPr lang="en-GB" sz="1200" dirty="0">
                          <a:latin typeface="Microsoft YaHei" panose="020B0503020204020204" pitchFamily="34" charset="-122"/>
                          <a:ea typeface="Microsoft YaHei" panose="020B0503020204020204" pitchFamily="34" charset="-122"/>
                        </a:rPr>
                        <a:t>Units</a:t>
                      </a:r>
                    </a:p>
                  </a:txBody>
                  <a:tcPr marL="45720" marR="45720">
                    <a:solidFill>
                      <a:srgbClr val="600082"/>
                    </a:solidFill>
                  </a:tcPr>
                </a:tc>
                <a:tc>
                  <a:txBody>
                    <a:bodyPr/>
                    <a:lstStyle/>
                    <a:p>
                      <a:pPr algn="ctr"/>
                      <a:r>
                        <a:rPr lang="en-GB" sz="1200" dirty="0">
                          <a:latin typeface="Microsoft YaHei" panose="020B0503020204020204" pitchFamily="34" charset="-122"/>
                          <a:ea typeface="Microsoft YaHei" panose="020B0503020204020204" pitchFamily="34" charset="-122"/>
                        </a:rPr>
                        <a:t>Level</a:t>
                      </a:r>
                    </a:p>
                  </a:txBody>
                  <a:tcPr marL="45720" marR="45720">
                    <a:solidFill>
                      <a:srgbClr val="600082"/>
                    </a:solidFill>
                  </a:tcPr>
                </a:tc>
                <a:extLst>
                  <a:ext uri="{0D108BD9-81ED-4DB2-BD59-A6C34878D82A}">
                    <a16:rowId xmlns:a16="http://schemas.microsoft.com/office/drawing/2014/main" val="703439970"/>
                  </a:ext>
                </a:extLst>
              </a:tr>
              <a:tr h="224749">
                <a:tc>
                  <a:txBody>
                    <a:bodyPr/>
                    <a:lstStyle/>
                    <a:p>
                      <a:pPr algn="ctr" rtl="0" fontAlgn="ctr"/>
                      <a:r>
                        <a:rPr lang="en-US" sz="1200" u="none" strike="noStrike" dirty="0">
                          <a:effectLst/>
                          <a:latin typeface="Microsoft YaHei" panose="020B0503020204020204" pitchFamily="34" charset="-122"/>
                          <a:ea typeface="Microsoft YaHei" panose="020B0503020204020204" pitchFamily="34" charset="-122"/>
                        </a:rPr>
                        <a:t>CTV2083</a:t>
                      </a:r>
                      <a:endParaRPr lang="en-US" sz="12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45720" marR="45720" anchor="ctr">
                    <a:solidFill>
                      <a:srgbClr val="DBC9FF"/>
                    </a:solidFill>
                  </a:tcPr>
                </a:tc>
                <a:tc>
                  <a:txBody>
                    <a:bodyPr/>
                    <a:lstStyle/>
                    <a:p>
                      <a:pPr algn="l" rtl="0" fontAlgn="ctr"/>
                      <a:r>
                        <a:rPr lang="en-US" sz="1200" u="none" strike="noStrike" dirty="0">
                          <a:effectLst/>
                          <a:latin typeface="Microsoft YaHei" panose="020B0503020204020204" pitchFamily="34" charset="-122"/>
                          <a:ea typeface="Microsoft YaHei" panose="020B0503020204020204" pitchFamily="34" charset="-122"/>
                        </a:rPr>
                        <a:t>Fundamentals of Acting</a:t>
                      </a:r>
                      <a:endParaRPr lang="en-US" sz="12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45720" marR="45720" anchor="ctr">
                    <a:solidFill>
                      <a:srgbClr val="DBC9FF"/>
                    </a:solidFill>
                  </a:tcPr>
                </a:tc>
                <a:tc>
                  <a:txBody>
                    <a:bodyPr/>
                    <a:lstStyle/>
                    <a:p>
                      <a:pPr algn="l" rtl="0" fontAlgn="ctr"/>
                      <a:r>
                        <a:rPr lang="zh-CN" altLang="en-US" sz="1200" u="none" strike="noStrike" dirty="0">
                          <a:effectLst/>
                          <a:latin typeface="Microsoft YaHei" panose="020B0503020204020204" pitchFamily="34" charset="-122"/>
                          <a:ea typeface="Microsoft YaHei" panose="020B0503020204020204" pitchFamily="34" charset="-122"/>
                        </a:rPr>
                        <a:t>影视戏剧表演基础</a:t>
                      </a:r>
                      <a:endParaRPr lang="zh-CN" altLang="en-US" sz="12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45720" marR="45720" anchor="ctr">
                    <a:solidFill>
                      <a:srgbClr val="DBC9FF"/>
                    </a:solidFill>
                  </a:tcPr>
                </a:tc>
                <a:tc>
                  <a:txBody>
                    <a:bodyPr/>
                    <a:lstStyle/>
                    <a:p>
                      <a:pPr algn="ctr" rtl="0" fontAlgn="ctr"/>
                      <a:r>
                        <a:rPr lang="en-US" sz="1200" u="none" strike="noStrike" dirty="0">
                          <a:effectLst/>
                          <a:latin typeface="Microsoft YaHei" panose="020B0503020204020204" pitchFamily="34" charset="-122"/>
                          <a:ea typeface="Microsoft YaHei" panose="020B0503020204020204" pitchFamily="34" charset="-122"/>
                        </a:rPr>
                        <a:t>3</a:t>
                      </a:r>
                      <a:endParaRPr lang="en-US" sz="12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45720" marR="45720" anchor="ctr">
                    <a:solidFill>
                      <a:srgbClr val="DBC9FF"/>
                    </a:solidFill>
                  </a:tcPr>
                </a:tc>
                <a:tc>
                  <a:txBody>
                    <a:bodyPr/>
                    <a:lstStyle/>
                    <a:p>
                      <a:pPr algn="ctr" rtl="0" fontAlgn="ctr"/>
                      <a:r>
                        <a:rPr lang="en-US" sz="1200" u="none" strike="noStrike" dirty="0">
                          <a:effectLst/>
                          <a:latin typeface="Microsoft YaHei" panose="020B0503020204020204" pitchFamily="34" charset="-122"/>
                          <a:ea typeface="Microsoft YaHei" panose="020B0503020204020204" pitchFamily="34" charset="-122"/>
                        </a:rPr>
                        <a:t>2</a:t>
                      </a:r>
                      <a:endParaRPr lang="en-US" sz="12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45720" marR="45720" anchor="ctr">
                    <a:solidFill>
                      <a:srgbClr val="DBC9FF"/>
                    </a:solidFill>
                  </a:tcPr>
                </a:tc>
                <a:extLst>
                  <a:ext uri="{0D108BD9-81ED-4DB2-BD59-A6C34878D82A}">
                    <a16:rowId xmlns:a16="http://schemas.microsoft.com/office/drawing/2014/main" val="3366841437"/>
                  </a:ext>
                </a:extLst>
              </a:tr>
              <a:tr h="286455">
                <a:tc>
                  <a:txBody>
                    <a:bodyPr/>
                    <a:lstStyle/>
                    <a:p>
                      <a:pPr algn="ctr" rtl="0" fontAlgn="ctr"/>
                      <a:r>
                        <a:rPr lang="en-US" sz="1200" u="none" strike="noStrike" dirty="0">
                          <a:effectLst/>
                          <a:latin typeface="Microsoft YaHei" panose="020B0503020204020204" pitchFamily="34" charset="-122"/>
                          <a:ea typeface="Microsoft YaHei" panose="020B0503020204020204" pitchFamily="34" charset="-122"/>
                        </a:rPr>
                        <a:t>TAP2003</a:t>
                      </a:r>
                      <a:endParaRPr lang="en-US" sz="12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45720" marR="45720" anchor="ctr">
                    <a:solidFill>
                      <a:srgbClr val="F7EFFF"/>
                    </a:solidFill>
                  </a:tcPr>
                </a:tc>
                <a:tc>
                  <a:txBody>
                    <a:bodyPr/>
                    <a:lstStyle/>
                    <a:p>
                      <a:pPr algn="l" rtl="0" fontAlgn="ctr"/>
                      <a:r>
                        <a:rPr lang="en-US" sz="1200" u="none" strike="noStrike" dirty="0">
                          <a:effectLst/>
                          <a:latin typeface="Microsoft YaHei" panose="020B0503020204020204" pitchFamily="34" charset="-122"/>
                          <a:ea typeface="Microsoft YaHei" panose="020B0503020204020204" pitchFamily="34" charset="-122"/>
                        </a:rPr>
                        <a:t>Survey to Theatre and Performance</a:t>
                      </a:r>
                      <a:endParaRPr lang="en-US" sz="12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45720" marR="45720" anchor="ctr">
                    <a:solidFill>
                      <a:srgbClr val="F7EFFF"/>
                    </a:solidFill>
                  </a:tcPr>
                </a:tc>
                <a:tc>
                  <a:txBody>
                    <a:bodyPr/>
                    <a:lstStyle/>
                    <a:p>
                      <a:pPr algn="l" rtl="0" fontAlgn="ctr"/>
                      <a:r>
                        <a:rPr lang="zh-CN" altLang="en-US" sz="1200" u="none" strike="noStrike" dirty="0">
                          <a:effectLst/>
                          <a:latin typeface="Microsoft YaHei" panose="020B0503020204020204" pitchFamily="34" charset="-122"/>
                          <a:ea typeface="Microsoft YaHei" panose="020B0503020204020204" pitchFamily="34" charset="-122"/>
                        </a:rPr>
                        <a:t>剧场与表演纵览</a:t>
                      </a:r>
                      <a:endParaRPr lang="zh-CN" altLang="en-US" sz="12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45720" marR="45720" anchor="ctr">
                    <a:solidFill>
                      <a:srgbClr val="F7EFFF"/>
                    </a:solidFill>
                  </a:tcPr>
                </a:tc>
                <a:tc>
                  <a:txBody>
                    <a:bodyPr/>
                    <a:lstStyle/>
                    <a:p>
                      <a:pPr algn="ctr" rtl="0" fontAlgn="ctr"/>
                      <a:r>
                        <a:rPr lang="en-US" sz="1200" u="none" strike="noStrike" dirty="0">
                          <a:effectLst/>
                          <a:latin typeface="Microsoft YaHei" panose="020B0503020204020204" pitchFamily="34" charset="-122"/>
                          <a:ea typeface="Microsoft YaHei" panose="020B0503020204020204" pitchFamily="34" charset="-122"/>
                        </a:rPr>
                        <a:t>3</a:t>
                      </a:r>
                      <a:endParaRPr lang="en-US" sz="12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45720" marR="45720" anchor="ctr">
                    <a:solidFill>
                      <a:srgbClr val="F7EFFF"/>
                    </a:solidFill>
                  </a:tcPr>
                </a:tc>
                <a:tc>
                  <a:txBody>
                    <a:bodyPr/>
                    <a:lstStyle/>
                    <a:p>
                      <a:pPr algn="ctr" rtl="0" fontAlgn="ctr"/>
                      <a:r>
                        <a:rPr lang="en-US" sz="1200" u="none" strike="noStrike" dirty="0">
                          <a:effectLst/>
                          <a:latin typeface="Microsoft YaHei" panose="020B0503020204020204" pitchFamily="34" charset="-122"/>
                          <a:ea typeface="Microsoft YaHei" panose="020B0503020204020204" pitchFamily="34" charset="-122"/>
                        </a:rPr>
                        <a:t>2</a:t>
                      </a:r>
                      <a:endParaRPr lang="en-US" sz="12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45720" marR="45720" anchor="ctr">
                    <a:solidFill>
                      <a:srgbClr val="F7EFFF"/>
                    </a:solidFill>
                  </a:tcPr>
                </a:tc>
                <a:extLst>
                  <a:ext uri="{0D108BD9-81ED-4DB2-BD59-A6C34878D82A}">
                    <a16:rowId xmlns:a16="http://schemas.microsoft.com/office/drawing/2014/main" val="2207653974"/>
                  </a:ext>
                </a:extLst>
              </a:tr>
            </a:tbl>
          </a:graphicData>
        </a:graphic>
      </p:graphicFrame>
      <p:sp>
        <p:nvSpPr>
          <p:cNvPr id="5" name="文本框 4">
            <a:extLst>
              <a:ext uri="{FF2B5EF4-FFF2-40B4-BE49-F238E27FC236}">
                <a16:creationId xmlns:a16="http://schemas.microsoft.com/office/drawing/2014/main" id="{F7D9E2F0-14B7-1447-A7F4-58A7D2BE8295}"/>
              </a:ext>
            </a:extLst>
          </p:cNvPr>
          <p:cNvSpPr txBox="1"/>
          <p:nvPr/>
        </p:nvSpPr>
        <p:spPr>
          <a:xfrm>
            <a:off x="5417125" y="558909"/>
            <a:ext cx="6098146" cy="369332"/>
          </a:xfrm>
          <a:prstGeom prst="rect">
            <a:avLst/>
          </a:prstGeom>
          <a:noFill/>
        </p:spPr>
        <p:txBody>
          <a:bodyPr wrap="square">
            <a:spAutoFit/>
          </a:bodyPr>
          <a:lstStyle/>
          <a:p>
            <a:pPr algn="r"/>
            <a:r>
              <a:rPr lang="en-US" altLang="zh-CN" sz="1600" b="1" dirty="0">
                <a:solidFill>
                  <a:srgbClr val="9900CC"/>
                </a:solidFill>
                <a:latin typeface="Cambria" panose="02040503050406030204" pitchFamily="18" charset="0"/>
              </a:rPr>
              <a:t>Minor in </a:t>
            </a:r>
            <a:r>
              <a:rPr lang="en-US" altLang="zh-CN" b="1" dirty="0">
                <a:solidFill>
                  <a:srgbClr val="9900CC"/>
                </a:solidFill>
                <a:effectLst>
                  <a:outerShdw blurRad="38100" dist="38100" dir="2700000" algn="tl">
                    <a:srgbClr val="000000">
                      <a:alpha val="43137"/>
                    </a:srgbClr>
                  </a:outerShdw>
                </a:effectLst>
                <a:latin typeface="Cambria" panose="02040503050406030204" pitchFamily="18" charset="0"/>
              </a:rPr>
              <a:t>Theatre and Performance </a:t>
            </a:r>
          </a:p>
        </p:txBody>
      </p:sp>
      <p:graphicFrame>
        <p:nvGraphicFramePr>
          <p:cNvPr id="10" name="表格 9">
            <a:extLst>
              <a:ext uri="{FF2B5EF4-FFF2-40B4-BE49-F238E27FC236}">
                <a16:creationId xmlns:a16="http://schemas.microsoft.com/office/drawing/2014/main" id="{AD9284C6-FE1B-E94F-B35B-B295A5135986}"/>
              </a:ext>
            </a:extLst>
          </p:cNvPr>
          <p:cNvGraphicFramePr>
            <a:graphicFrameLocks noGrp="1"/>
          </p:cNvGraphicFramePr>
          <p:nvPr>
            <p:extLst>
              <p:ext uri="{D42A27DB-BD31-4B8C-83A1-F6EECF244321}">
                <p14:modId xmlns:p14="http://schemas.microsoft.com/office/powerpoint/2010/main" val="3780339604"/>
              </p:ext>
            </p:extLst>
          </p:nvPr>
        </p:nvGraphicFramePr>
        <p:xfrm>
          <a:off x="1100253" y="3551244"/>
          <a:ext cx="9991494" cy="3017520"/>
        </p:xfrm>
        <a:graphic>
          <a:graphicData uri="http://schemas.openxmlformats.org/drawingml/2006/table">
            <a:tbl>
              <a:tblPr firstRow="1" bandRow="1">
                <a:tableStyleId>{7DF18680-E054-41AD-8BC1-D1AEF772440D}</a:tableStyleId>
              </a:tblPr>
              <a:tblGrid>
                <a:gridCol w="1144028">
                  <a:extLst>
                    <a:ext uri="{9D8B030D-6E8A-4147-A177-3AD203B41FA5}">
                      <a16:colId xmlns:a16="http://schemas.microsoft.com/office/drawing/2014/main" val="1949812063"/>
                    </a:ext>
                  </a:extLst>
                </a:gridCol>
                <a:gridCol w="4557359">
                  <a:extLst>
                    <a:ext uri="{9D8B030D-6E8A-4147-A177-3AD203B41FA5}">
                      <a16:colId xmlns:a16="http://schemas.microsoft.com/office/drawing/2014/main" val="3522780759"/>
                    </a:ext>
                  </a:extLst>
                </a:gridCol>
                <a:gridCol w="2596360">
                  <a:extLst>
                    <a:ext uri="{9D8B030D-6E8A-4147-A177-3AD203B41FA5}">
                      <a16:colId xmlns:a16="http://schemas.microsoft.com/office/drawing/2014/main" val="3844700053"/>
                    </a:ext>
                  </a:extLst>
                </a:gridCol>
                <a:gridCol w="914400">
                  <a:extLst>
                    <a:ext uri="{9D8B030D-6E8A-4147-A177-3AD203B41FA5}">
                      <a16:colId xmlns:a16="http://schemas.microsoft.com/office/drawing/2014/main" val="2367330215"/>
                    </a:ext>
                  </a:extLst>
                </a:gridCol>
                <a:gridCol w="779347">
                  <a:extLst>
                    <a:ext uri="{9D8B030D-6E8A-4147-A177-3AD203B41FA5}">
                      <a16:colId xmlns:a16="http://schemas.microsoft.com/office/drawing/2014/main" val="3925551542"/>
                    </a:ext>
                  </a:extLst>
                </a:gridCol>
              </a:tblGrid>
              <a:tr h="215900">
                <a:tc>
                  <a:txBody>
                    <a:bodyPr/>
                    <a:lstStyle/>
                    <a:p>
                      <a:pPr algn="ctr" rtl="0" fontAlgn="ctr"/>
                      <a:r>
                        <a:rPr lang="en-GB" sz="1200" b="1" i="0" u="none" strike="noStrike" dirty="0">
                          <a:solidFill>
                            <a:srgbClr val="FFFFFF"/>
                          </a:solidFill>
                          <a:effectLst/>
                          <a:latin typeface="Microsoft YaHei" panose="020B0503020204020204" pitchFamily="34" charset="-122"/>
                          <a:ea typeface="Microsoft YaHei" panose="020B0503020204020204" pitchFamily="34" charset="-122"/>
                        </a:rPr>
                        <a:t>Code</a:t>
                      </a:r>
                    </a:p>
                  </a:txBody>
                  <a:tcPr marL="45720" marR="45720" anchor="ctr">
                    <a:solidFill>
                      <a:srgbClr val="600082"/>
                    </a:solidFill>
                  </a:tcPr>
                </a:tc>
                <a:tc>
                  <a:txBody>
                    <a:bodyPr/>
                    <a:lstStyle/>
                    <a:p>
                      <a:pPr algn="l" rtl="0" fontAlgn="ctr"/>
                      <a:r>
                        <a:rPr lang="en-GB" sz="1200" b="1" i="0" u="none" strike="noStrike" dirty="0">
                          <a:solidFill>
                            <a:srgbClr val="FFFFFF"/>
                          </a:solidFill>
                          <a:effectLst/>
                          <a:latin typeface="Microsoft YaHei" panose="020B0503020204020204" pitchFamily="34" charset="-122"/>
                          <a:ea typeface="Microsoft YaHei" panose="020B0503020204020204" pitchFamily="34" charset="-122"/>
                        </a:rPr>
                        <a:t>English Title</a:t>
                      </a:r>
                    </a:p>
                  </a:txBody>
                  <a:tcPr marL="45720" marR="45720" anchor="ctr">
                    <a:solidFill>
                      <a:srgbClr val="600082"/>
                    </a:solidFill>
                  </a:tcPr>
                </a:tc>
                <a:tc>
                  <a:txBody>
                    <a:bodyPr/>
                    <a:lstStyle/>
                    <a:p>
                      <a:pPr algn="l" rtl="0" fontAlgn="ctr"/>
                      <a:r>
                        <a:rPr lang="en-GB" sz="1200" b="1" i="0" u="none" strike="noStrike" dirty="0">
                          <a:solidFill>
                            <a:srgbClr val="FFFFFF"/>
                          </a:solidFill>
                          <a:effectLst/>
                          <a:latin typeface="Microsoft YaHei" panose="020B0503020204020204" pitchFamily="34" charset="-122"/>
                          <a:ea typeface="Microsoft YaHei" panose="020B0503020204020204" pitchFamily="34" charset="-122"/>
                        </a:rPr>
                        <a:t>Chinese Title</a:t>
                      </a:r>
                    </a:p>
                  </a:txBody>
                  <a:tcPr marL="45720" marR="45720" anchor="ctr">
                    <a:solidFill>
                      <a:srgbClr val="600082"/>
                    </a:solidFill>
                  </a:tcPr>
                </a:tc>
                <a:tc>
                  <a:txBody>
                    <a:bodyPr/>
                    <a:lstStyle/>
                    <a:p>
                      <a:pPr algn="ctr" rtl="0" fontAlgn="ctr"/>
                      <a:r>
                        <a:rPr lang="en-GB" sz="1200" b="1" i="0" u="none" strike="noStrike" dirty="0">
                          <a:solidFill>
                            <a:srgbClr val="FFFFFF"/>
                          </a:solidFill>
                          <a:effectLst/>
                          <a:latin typeface="Microsoft YaHei" panose="020B0503020204020204" pitchFamily="34" charset="-122"/>
                          <a:ea typeface="Microsoft YaHei" panose="020B0503020204020204" pitchFamily="34" charset="-122"/>
                        </a:rPr>
                        <a:t>Units</a:t>
                      </a:r>
                    </a:p>
                  </a:txBody>
                  <a:tcPr marL="45720" marR="45720" anchor="ctr">
                    <a:solidFill>
                      <a:srgbClr val="600082"/>
                    </a:solidFill>
                  </a:tcPr>
                </a:tc>
                <a:tc>
                  <a:txBody>
                    <a:bodyPr/>
                    <a:lstStyle/>
                    <a:p>
                      <a:pPr algn="ctr" rtl="0" fontAlgn="ctr"/>
                      <a:r>
                        <a:rPr lang="en-GB" sz="1200" b="1" i="0" u="none" strike="noStrike" dirty="0">
                          <a:solidFill>
                            <a:srgbClr val="FFFFFF"/>
                          </a:solidFill>
                          <a:effectLst/>
                          <a:latin typeface="Microsoft YaHei" panose="020B0503020204020204" pitchFamily="34" charset="-122"/>
                          <a:ea typeface="Microsoft YaHei" panose="020B0503020204020204" pitchFamily="34" charset="-122"/>
                        </a:rPr>
                        <a:t>Level</a:t>
                      </a:r>
                    </a:p>
                  </a:txBody>
                  <a:tcPr marL="45720" marR="45720" anchor="ctr">
                    <a:solidFill>
                      <a:srgbClr val="600082"/>
                    </a:solidFill>
                  </a:tcPr>
                </a:tc>
                <a:extLst>
                  <a:ext uri="{0D108BD9-81ED-4DB2-BD59-A6C34878D82A}">
                    <a16:rowId xmlns:a16="http://schemas.microsoft.com/office/drawing/2014/main" val="499975824"/>
                  </a:ext>
                </a:extLst>
              </a:tr>
              <a:tr h="228600">
                <a:tc>
                  <a:txBody>
                    <a:bodyPr/>
                    <a:lstStyle/>
                    <a:p>
                      <a:pPr algn="ctr" rtl="0" fontAlgn="ctr"/>
                      <a:r>
                        <a:rPr lang="en-GB" sz="1200" b="0" i="0" u="none" strike="noStrike" dirty="0">
                          <a:solidFill>
                            <a:srgbClr val="000000"/>
                          </a:solidFill>
                          <a:effectLst/>
                          <a:latin typeface="Microsoft YaHei" panose="020B0503020204020204" pitchFamily="34" charset="-122"/>
                          <a:ea typeface="Microsoft YaHei" panose="020B0503020204020204" pitchFamily="34" charset="-122"/>
                        </a:rPr>
                        <a:t>TAP1003</a:t>
                      </a:r>
                    </a:p>
                  </a:txBody>
                  <a:tcPr marL="45720" marR="45720" anchor="ctr">
                    <a:solidFill>
                      <a:srgbClr val="DBC9FF"/>
                    </a:solidFill>
                  </a:tcPr>
                </a:tc>
                <a:tc>
                  <a:txBody>
                    <a:bodyPr/>
                    <a:lstStyle/>
                    <a:p>
                      <a:pPr algn="l" rtl="0" fontAlgn="ctr"/>
                      <a:r>
                        <a:rPr lang="en-GB" sz="1200" b="0" i="0" u="none" strike="noStrike" dirty="0">
                          <a:solidFill>
                            <a:srgbClr val="000000"/>
                          </a:solidFill>
                          <a:effectLst/>
                          <a:latin typeface="Microsoft YaHei" panose="020B0503020204020204" pitchFamily="34" charset="-122"/>
                          <a:ea typeface="Microsoft YaHei" panose="020B0503020204020204" pitchFamily="34" charset="-122"/>
                        </a:rPr>
                        <a:t>Classic Dramatic Literature</a:t>
                      </a:r>
                    </a:p>
                  </a:txBody>
                  <a:tcPr marL="45720" marR="45720" anchor="ctr">
                    <a:solidFill>
                      <a:srgbClr val="DBC9FF"/>
                    </a:solidFill>
                  </a:tcPr>
                </a:tc>
                <a:tc>
                  <a:txBody>
                    <a:bodyPr/>
                    <a:lstStyle/>
                    <a:p>
                      <a:pPr algn="l" rtl="0" fontAlgn="ctr"/>
                      <a:r>
                        <a:rPr lang="zh-CN" altLang="en-US" sz="1200" b="0" i="0" u="none" strike="noStrike" dirty="0">
                          <a:solidFill>
                            <a:srgbClr val="000000"/>
                          </a:solidFill>
                          <a:effectLst/>
                          <a:latin typeface="Microsoft YaHei" panose="020B0503020204020204" pitchFamily="34" charset="-122"/>
                          <a:ea typeface="Microsoft YaHei" panose="020B0503020204020204" pitchFamily="34" charset="-122"/>
                        </a:rPr>
                        <a:t>经典戏剧文学</a:t>
                      </a:r>
                    </a:p>
                  </a:txBody>
                  <a:tcPr marL="45720" marR="45720" anchor="ctr">
                    <a:solidFill>
                      <a:srgbClr val="DBC9FF"/>
                    </a:solidFill>
                  </a:tcPr>
                </a:tc>
                <a:tc>
                  <a:txBody>
                    <a:bodyPr/>
                    <a:lstStyle/>
                    <a:p>
                      <a:pPr algn="ctr" rtl="0" fontAlgn="ctr"/>
                      <a:r>
                        <a:rPr lang="en-US" altLang="zh-CN" sz="1200" b="0" i="0" u="none" strike="noStrike" dirty="0">
                          <a:solidFill>
                            <a:srgbClr val="000000"/>
                          </a:solidFill>
                          <a:effectLst/>
                          <a:latin typeface="Microsoft YaHei" panose="020B0503020204020204" pitchFamily="34" charset="-122"/>
                          <a:ea typeface="Microsoft YaHei" panose="020B0503020204020204" pitchFamily="34" charset="-122"/>
                        </a:rPr>
                        <a:t>3</a:t>
                      </a:r>
                    </a:p>
                  </a:txBody>
                  <a:tcPr marL="45720" marR="45720" anchor="ctr">
                    <a:solidFill>
                      <a:srgbClr val="DBC9FF"/>
                    </a:solidFill>
                  </a:tcPr>
                </a:tc>
                <a:tc>
                  <a:txBody>
                    <a:bodyPr/>
                    <a:lstStyle/>
                    <a:p>
                      <a:pPr algn="ctr" rtl="0" fontAlgn="ctr"/>
                      <a:r>
                        <a:rPr lang="en-US" altLang="zh-CN" sz="1200" b="0" i="0" u="none" strike="noStrike" dirty="0">
                          <a:solidFill>
                            <a:srgbClr val="000000"/>
                          </a:solidFill>
                          <a:effectLst/>
                          <a:latin typeface="Microsoft YaHei" panose="020B0503020204020204" pitchFamily="34" charset="-122"/>
                          <a:ea typeface="Microsoft YaHei" panose="020B0503020204020204" pitchFamily="34" charset="-122"/>
                        </a:rPr>
                        <a:t>1</a:t>
                      </a:r>
                    </a:p>
                  </a:txBody>
                  <a:tcPr marL="45720" marR="45720" anchor="ctr">
                    <a:solidFill>
                      <a:srgbClr val="DBC9FF"/>
                    </a:solidFill>
                  </a:tcPr>
                </a:tc>
                <a:extLst>
                  <a:ext uri="{0D108BD9-81ED-4DB2-BD59-A6C34878D82A}">
                    <a16:rowId xmlns:a16="http://schemas.microsoft.com/office/drawing/2014/main" val="3011792400"/>
                  </a:ext>
                </a:extLst>
              </a:tr>
              <a:tr h="228600">
                <a:tc>
                  <a:txBody>
                    <a:bodyPr/>
                    <a:lstStyle/>
                    <a:p>
                      <a:pPr algn="ctr" rtl="0" fontAlgn="ctr"/>
                      <a:r>
                        <a:rPr lang="en-GB" sz="1200" b="0" i="0" u="none" strike="noStrike" dirty="0">
                          <a:solidFill>
                            <a:srgbClr val="000000"/>
                          </a:solidFill>
                          <a:effectLst/>
                          <a:latin typeface="Microsoft YaHei" panose="020B0503020204020204" pitchFamily="34" charset="-122"/>
                          <a:ea typeface="Microsoft YaHei" panose="020B0503020204020204" pitchFamily="34" charset="-122"/>
                        </a:rPr>
                        <a:t>TAP2013</a:t>
                      </a:r>
                    </a:p>
                  </a:txBody>
                  <a:tcPr marL="45720" marR="45720" anchor="ctr">
                    <a:solidFill>
                      <a:srgbClr val="F7EFFF"/>
                    </a:solidFill>
                  </a:tcPr>
                </a:tc>
                <a:tc>
                  <a:txBody>
                    <a:bodyPr/>
                    <a:lstStyle/>
                    <a:p>
                      <a:pPr algn="l" rtl="0" fontAlgn="ctr"/>
                      <a:r>
                        <a:rPr lang="en-GB" sz="1200" b="0" i="0" u="none" strike="noStrike" dirty="0">
                          <a:solidFill>
                            <a:srgbClr val="000000"/>
                          </a:solidFill>
                          <a:effectLst/>
                          <a:latin typeface="Microsoft YaHei" panose="020B0503020204020204" pitchFamily="34" charset="-122"/>
                          <a:ea typeface="Microsoft YaHei" panose="020B0503020204020204" pitchFamily="34" charset="-122"/>
                        </a:rPr>
                        <a:t>Aesthetics of Theatre and Performance</a:t>
                      </a:r>
                    </a:p>
                  </a:txBody>
                  <a:tcPr marL="45720" marR="45720" anchor="ctr">
                    <a:solidFill>
                      <a:srgbClr val="F7EFFF"/>
                    </a:solidFill>
                  </a:tcPr>
                </a:tc>
                <a:tc>
                  <a:txBody>
                    <a:bodyPr/>
                    <a:lstStyle/>
                    <a:p>
                      <a:pPr algn="l" rtl="0" fontAlgn="ctr"/>
                      <a:r>
                        <a:rPr lang="zh-CN" altLang="en-US" sz="1200" b="0" i="0" u="none" strike="noStrike" dirty="0">
                          <a:solidFill>
                            <a:srgbClr val="000000"/>
                          </a:solidFill>
                          <a:effectLst/>
                          <a:latin typeface="Microsoft YaHei" panose="020B0503020204020204" pitchFamily="34" charset="-122"/>
                          <a:ea typeface="Microsoft YaHei" panose="020B0503020204020204" pitchFamily="34" charset="-122"/>
                        </a:rPr>
                        <a:t>剧场与表演美学</a:t>
                      </a:r>
                    </a:p>
                  </a:txBody>
                  <a:tcPr marL="45720" marR="45720" anchor="ctr">
                    <a:solidFill>
                      <a:srgbClr val="F7EFFF"/>
                    </a:solidFill>
                  </a:tcPr>
                </a:tc>
                <a:tc>
                  <a:txBody>
                    <a:bodyPr/>
                    <a:lstStyle/>
                    <a:p>
                      <a:pPr algn="ctr" rtl="0" fontAlgn="ctr"/>
                      <a:r>
                        <a:rPr lang="en-US" altLang="zh-CN" sz="1200" b="0" i="0" u="none" strike="noStrike" dirty="0">
                          <a:solidFill>
                            <a:srgbClr val="000000"/>
                          </a:solidFill>
                          <a:effectLst/>
                          <a:latin typeface="Microsoft YaHei" panose="020B0503020204020204" pitchFamily="34" charset="-122"/>
                          <a:ea typeface="Microsoft YaHei" panose="020B0503020204020204" pitchFamily="34" charset="-122"/>
                        </a:rPr>
                        <a:t>3</a:t>
                      </a:r>
                    </a:p>
                  </a:txBody>
                  <a:tcPr marL="45720" marR="45720" anchor="ctr">
                    <a:solidFill>
                      <a:srgbClr val="F7EFFF"/>
                    </a:solidFill>
                  </a:tcPr>
                </a:tc>
                <a:tc>
                  <a:txBody>
                    <a:bodyPr/>
                    <a:lstStyle/>
                    <a:p>
                      <a:pPr algn="ctr" rtl="0" fontAlgn="ctr"/>
                      <a:r>
                        <a:rPr lang="en-US" altLang="zh-CN" sz="1200" b="0" i="0" u="none" strike="noStrike" dirty="0">
                          <a:solidFill>
                            <a:srgbClr val="000000"/>
                          </a:solidFill>
                          <a:effectLst/>
                          <a:latin typeface="Microsoft YaHei" panose="020B0503020204020204" pitchFamily="34" charset="-122"/>
                          <a:ea typeface="Microsoft YaHei" panose="020B0503020204020204" pitchFamily="34" charset="-122"/>
                        </a:rPr>
                        <a:t>2</a:t>
                      </a:r>
                    </a:p>
                  </a:txBody>
                  <a:tcPr marL="45720" marR="45720" anchor="ctr">
                    <a:solidFill>
                      <a:srgbClr val="F7EFFF"/>
                    </a:solidFill>
                  </a:tcPr>
                </a:tc>
                <a:extLst>
                  <a:ext uri="{0D108BD9-81ED-4DB2-BD59-A6C34878D82A}">
                    <a16:rowId xmlns:a16="http://schemas.microsoft.com/office/drawing/2014/main" val="2736524069"/>
                  </a:ext>
                </a:extLst>
              </a:tr>
              <a:tr h="215900">
                <a:tc>
                  <a:txBody>
                    <a:bodyPr/>
                    <a:lstStyle/>
                    <a:p>
                      <a:pPr algn="ctr" rtl="0" fontAlgn="ctr"/>
                      <a:r>
                        <a:rPr lang="en-GB" sz="1200" b="0" i="0" u="none" strike="noStrike" dirty="0">
                          <a:solidFill>
                            <a:srgbClr val="000000"/>
                          </a:solidFill>
                          <a:effectLst/>
                          <a:latin typeface="Microsoft YaHei" panose="020B0503020204020204" pitchFamily="34" charset="-122"/>
                          <a:ea typeface="Microsoft YaHei" panose="020B0503020204020204" pitchFamily="34" charset="-122"/>
                        </a:rPr>
                        <a:t>TAP2023</a:t>
                      </a:r>
                    </a:p>
                  </a:txBody>
                  <a:tcPr marL="45720" marR="45720" anchor="ctr">
                    <a:solidFill>
                      <a:srgbClr val="DBC9FF"/>
                    </a:solidFill>
                  </a:tcPr>
                </a:tc>
                <a:tc>
                  <a:txBody>
                    <a:bodyPr/>
                    <a:lstStyle/>
                    <a:p>
                      <a:pPr algn="l" rtl="0" fontAlgn="ctr"/>
                      <a:r>
                        <a:rPr lang="en-GB" sz="1200" b="0" i="0" u="none" strike="noStrike" dirty="0">
                          <a:solidFill>
                            <a:srgbClr val="000000"/>
                          </a:solidFill>
                          <a:effectLst/>
                          <a:latin typeface="Microsoft YaHei" panose="020B0503020204020204" pitchFamily="34" charset="-122"/>
                          <a:ea typeface="Microsoft YaHei" panose="020B0503020204020204" pitchFamily="34" charset="-122"/>
                        </a:rPr>
                        <a:t>Performance Design: Set, Light, Sound</a:t>
                      </a:r>
                    </a:p>
                  </a:txBody>
                  <a:tcPr marL="45720" marR="45720" anchor="ctr">
                    <a:solidFill>
                      <a:srgbClr val="DBC9FF"/>
                    </a:solidFill>
                  </a:tcPr>
                </a:tc>
                <a:tc>
                  <a:txBody>
                    <a:bodyPr/>
                    <a:lstStyle/>
                    <a:p>
                      <a:pPr algn="l" rtl="0" fontAlgn="ctr"/>
                      <a:r>
                        <a:rPr lang="zh-CN" altLang="en-US" sz="1200" b="0" i="0" u="none" strike="noStrike" dirty="0">
                          <a:solidFill>
                            <a:srgbClr val="000000"/>
                          </a:solidFill>
                          <a:effectLst/>
                          <a:latin typeface="Microsoft YaHei" panose="020B0503020204020204" pitchFamily="34" charset="-122"/>
                          <a:ea typeface="Microsoft YaHei" panose="020B0503020204020204" pitchFamily="34" charset="-122"/>
                        </a:rPr>
                        <a:t>表演设计：布景、灯光、音效</a:t>
                      </a:r>
                    </a:p>
                  </a:txBody>
                  <a:tcPr marL="45720" marR="45720" anchor="ctr">
                    <a:solidFill>
                      <a:srgbClr val="DBC9FF"/>
                    </a:solidFill>
                  </a:tcPr>
                </a:tc>
                <a:tc>
                  <a:txBody>
                    <a:bodyPr/>
                    <a:lstStyle/>
                    <a:p>
                      <a:pPr algn="ctr" rtl="0" fontAlgn="ctr"/>
                      <a:r>
                        <a:rPr lang="en-US" altLang="zh-CN" sz="1200" b="0" i="0" u="none" strike="noStrike" dirty="0">
                          <a:solidFill>
                            <a:srgbClr val="000000"/>
                          </a:solidFill>
                          <a:effectLst/>
                          <a:latin typeface="Microsoft YaHei" panose="020B0503020204020204" pitchFamily="34" charset="-122"/>
                          <a:ea typeface="Microsoft YaHei" panose="020B0503020204020204" pitchFamily="34" charset="-122"/>
                        </a:rPr>
                        <a:t>3</a:t>
                      </a:r>
                    </a:p>
                  </a:txBody>
                  <a:tcPr marL="45720" marR="45720" anchor="ctr">
                    <a:solidFill>
                      <a:srgbClr val="DBC9FF"/>
                    </a:solidFill>
                  </a:tcPr>
                </a:tc>
                <a:tc>
                  <a:txBody>
                    <a:bodyPr/>
                    <a:lstStyle/>
                    <a:p>
                      <a:pPr algn="ctr" rtl="0" fontAlgn="ctr"/>
                      <a:r>
                        <a:rPr lang="en-US" altLang="zh-CN" sz="1200" b="0" i="0" u="none" strike="noStrike" dirty="0">
                          <a:solidFill>
                            <a:srgbClr val="000000"/>
                          </a:solidFill>
                          <a:effectLst/>
                          <a:latin typeface="Microsoft YaHei" panose="020B0503020204020204" pitchFamily="34" charset="-122"/>
                          <a:ea typeface="Microsoft YaHei" panose="020B0503020204020204" pitchFamily="34" charset="-122"/>
                        </a:rPr>
                        <a:t>2</a:t>
                      </a:r>
                    </a:p>
                  </a:txBody>
                  <a:tcPr marL="45720" marR="45720" anchor="ctr">
                    <a:solidFill>
                      <a:srgbClr val="DBC9FF"/>
                    </a:solidFill>
                  </a:tcPr>
                </a:tc>
                <a:extLst>
                  <a:ext uri="{0D108BD9-81ED-4DB2-BD59-A6C34878D82A}">
                    <a16:rowId xmlns:a16="http://schemas.microsoft.com/office/drawing/2014/main" val="3878597211"/>
                  </a:ext>
                </a:extLst>
              </a:tr>
              <a:tr h="215900">
                <a:tc>
                  <a:txBody>
                    <a:bodyPr/>
                    <a:lstStyle/>
                    <a:p>
                      <a:pPr algn="ctr" rtl="0" fontAlgn="ctr"/>
                      <a:r>
                        <a:rPr lang="en-GB" sz="1200" b="0" i="0" u="none" strike="noStrike" dirty="0">
                          <a:solidFill>
                            <a:srgbClr val="000000"/>
                          </a:solidFill>
                          <a:effectLst/>
                          <a:latin typeface="Microsoft YaHei" panose="020B0503020204020204" pitchFamily="34" charset="-122"/>
                          <a:ea typeface="Microsoft YaHei" panose="020B0503020204020204" pitchFamily="34" charset="-122"/>
                        </a:rPr>
                        <a:t>TAP2033</a:t>
                      </a:r>
                    </a:p>
                  </a:txBody>
                  <a:tcPr marL="45720" marR="45720" anchor="ctr">
                    <a:solidFill>
                      <a:srgbClr val="F7EFFF"/>
                    </a:solidFill>
                  </a:tcPr>
                </a:tc>
                <a:tc>
                  <a:txBody>
                    <a:bodyPr/>
                    <a:lstStyle/>
                    <a:p>
                      <a:pPr algn="l" rtl="0" fontAlgn="ctr"/>
                      <a:r>
                        <a:rPr lang="en-GB" sz="1200" b="0" i="0" u="none" strike="noStrike" dirty="0">
                          <a:solidFill>
                            <a:srgbClr val="000000"/>
                          </a:solidFill>
                          <a:effectLst/>
                          <a:latin typeface="Microsoft YaHei" panose="020B0503020204020204" pitchFamily="34" charset="-122"/>
                          <a:ea typeface="Microsoft YaHei" panose="020B0503020204020204" pitchFamily="34" charset="-122"/>
                        </a:rPr>
                        <a:t>Performance Design: Costume and Props</a:t>
                      </a:r>
                    </a:p>
                  </a:txBody>
                  <a:tcPr marL="45720" marR="45720" anchor="ctr">
                    <a:solidFill>
                      <a:srgbClr val="F7EFFF"/>
                    </a:solidFill>
                  </a:tcPr>
                </a:tc>
                <a:tc>
                  <a:txBody>
                    <a:bodyPr/>
                    <a:lstStyle/>
                    <a:p>
                      <a:pPr algn="l" rtl="0" fontAlgn="ctr"/>
                      <a:r>
                        <a:rPr lang="zh-CN" altLang="en-US" sz="1200" b="0" i="0" u="none" strike="noStrike" dirty="0">
                          <a:solidFill>
                            <a:srgbClr val="000000"/>
                          </a:solidFill>
                          <a:effectLst/>
                          <a:latin typeface="Microsoft YaHei" panose="020B0503020204020204" pitchFamily="34" charset="-122"/>
                          <a:ea typeface="Microsoft YaHei" panose="020B0503020204020204" pitchFamily="34" charset="-122"/>
                        </a:rPr>
                        <a:t>表演设计：服装和道具</a:t>
                      </a:r>
                    </a:p>
                  </a:txBody>
                  <a:tcPr marL="45720" marR="45720" anchor="ctr">
                    <a:solidFill>
                      <a:srgbClr val="F7EFFF"/>
                    </a:solidFill>
                  </a:tcPr>
                </a:tc>
                <a:tc>
                  <a:txBody>
                    <a:bodyPr/>
                    <a:lstStyle/>
                    <a:p>
                      <a:pPr algn="ctr" rtl="0" fontAlgn="ctr"/>
                      <a:r>
                        <a:rPr lang="en-US" altLang="zh-CN" sz="1200" b="0" i="0" u="none" strike="noStrike" dirty="0">
                          <a:solidFill>
                            <a:srgbClr val="000000"/>
                          </a:solidFill>
                          <a:effectLst/>
                          <a:latin typeface="Microsoft YaHei" panose="020B0503020204020204" pitchFamily="34" charset="-122"/>
                          <a:ea typeface="Microsoft YaHei" panose="020B0503020204020204" pitchFamily="34" charset="-122"/>
                        </a:rPr>
                        <a:t>3</a:t>
                      </a:r>
                    </a:p>
                  </a:txBody>
                  <a:tcPr marL="45720" marR="45720" anchor="ctr">
                    <a:solidFill>
                      <a:srgbClr val="F7EFFF"/>
                    </a:solidFill>
                  </a:tcPr>
                </a:tc>
                <a:tc>
                  <a:txBody>
                    <a:bodyPr/>
                    <a:lstStyle/>
                    <a:p>
                      <a:pPr algn="ctr" rtl="0" fontAlgn="ctr"/>
                      <a:r>
                        <a:rPr lang="en-US" altLang="zh-CN" sz="1200" b="0" i="0" u="none" strike="noStrike" dirty="0">
                          <a:solidFill>
                            <a:srgbClr val="000000"/>
                          </a:solidFill>
                          <a:effectLst/>
                          <a:latin typeface="Microsoft YaHei" panose="020B0503020204020204" pitchFamily="34" charset="-122"/>
                          <a:ea typeface="Microsoft YaHei" panose="020B0503020204020204" pitchFamily="34" charset="-122"/>
                        </a:rPr>
                        <a:t>2</a:t>
                      </a:r>
                    </a:p>
                  </a:txBody>
                  <a:tcPr marL="45720" marR="45720" anchor="ctr">
                    <a:solidFill>
                      <a:srgbClr val="F7EFFF"/>
                    </a:solidFill>
                  </a:tcPr>
                </a:tc>
                <a:extLst>
                  <a:ext uri="{0D108BD9-81ED-4DB2-BD59-A6C34878D82A}">
                    <a16:rowId xmlns:a16="http://schemas.microsoft.com/office/drawing/2014/main" val="4005079069"/>
                  </a:ext>
                </a:extLst>
              </a:tr>
              <a:tr h="215900">
                <a:tc>
                  <a:txBody>
                    <a:bodyPr/>
                    <a:lstStyle/>
                    <a:p>
                      <a:pPr algn="ctr" rtl="0" fontAlgn="ctr"/>
                      <a:r>
                        <a:rPr lang="en-GB" sz="1200" b="0" i="0" u="none" strike="noStrike" dirty="0">
                          <a:solidFill>
                            <a:srgbClr val="000000"/>
                          </a:solidFill>
                          <a:effectLst/>
                          <a:latin typeface="Microsoft YaHei" panose="020B0503020204020204" pitchFamily="34" charset="-122"/>
                          <a:ea typeface="Microsoft YaHei" panose="020B0503020204020204" pitchFamily="34" charset="-122"/>
                        </a:rPr>
                        <a:t>TAP3003</a:t>
                      </a:r>
                    </a:p>
                  </a:txBody>
                  <a:tcPr marL="45720" marR="45720" anchor="ctr">
                    <a:solidFill>
                      <a:srgbClr val="DBC9FF"/>
                    </a:solidFill>
                  </a:tcPr>
                </a:tc>
                <a:tc>
                  <a:txBody>
                    <a:bodyPr/>
                    <a:lstStyle/>
                    <a:p>
                      <a:pPr algn="l" rtl="0" fontAlgn="ctr"/>
                      <a:r>
                        <a:rPr lang="en-GB" sz="1200" b="0" i="0" u="none" strike="noStrike" dirty="0">
                          <a:solidFill>
                            <a:srgbClr val="000000"/>
                          </a:solidFill>
                          <a:effectLst/>
                          <a:latin typeface="Microsoft YaHei" panose="020B0503020204020204" pitchFamily="34" charset="-122"/>
                          <a:ea typeface="Microsoft YaHei" panose="020B0503020204020204" pitchFamily="34" charset="-122"/>
                        </a:rPr>
                        <a:t>Advanced Acting Training</a:t>
                      </a:r>
                    </a:p>
                  </a:txBody>
                  <a:tcPr marL="45720" marR="45720" anchor="ctr">
                    <a:solidFill>
                      <a:srgbClr val="DBC9FF"/>
                    </a:solidFill>
                  </a:tcPr>
                </a:tc>
                <a:tc>
                  <a:txBody>
                    <a:bodyPr/>
                    <a:lstStyle/>
                    <a:p>
                      <a:pPr algn="l" rtl="0" fontAlgn="ctr"/>
                      <a:r>
                        <a:rPr lang="zh-CN" altLang="en-US" sz="1200" b="0" i="0" u="none" strike="noStrike" dirty="0">
                          <a:solidFill>
                            <a:srgbClr val="000000"/>
                          </a:solidFill>
                          <a:effectLst/>
                          <a:latin typeface="Microsoft YaHei" panose="020B0503020204020204" pitchFamily="34" charset="-122"/>
                          <a:ea typeface="Microsoft YaHei" panose="020B0503020204020204" pitchFamily="34" charset="-122"/>
                        </a:rPr>
                        <a:t>高级表演课</a:t>
                      </a:r>
                    </a:p>
                  </a:txBody>
                  <a:tcPr marL="45720" marR="45720" anchor="ctr">
                    <a:solidFill>
                      <a:srgbClr val="DBC9FF"/>
                    </a:solidFill>
                  </a:tcPr>
                </a:tc>
                <a:tc>
                  <a:txBody>
                    <a:bodyPr/>
                    <a:lstStyle/>
                    <a:p>
                      <a:pPr algn="ctr" rtl="0" fontAlgn="ctr"/>
                      <a:r>
                        <a:rPr lang="en-US" altLang="zh-CN" sz="1200" b="0" i="0" u="none" strike="noStrike" dirty="0">
                          <a:solidFill>
                            <a:srgbClr val="000000"/>
                          </a:solidFill>
                          <a:effectLst/>
                          <a:latin typeface="Microsoft YaHei" panose="020B0503020204020204" pitchFamily="34" charset="-122"/>
                          <a:ea typeface="Microsoft YaHei" panose="020B0503020204020204" pitchFamily="34" charset="-122"/>
                        </a:rPr>
                        <a:t>3</a:t>
                      </a:r>
                    </a:p>
                  </a:txBody>
                  <a:tcPr marL="45720" marR="45720" anchor="ctr">
                    <a:solidFill>
                      <a:srgbClr val="DBC9FF"/>
                    </a:solidFill>
                  </a:tcPr>
                </a:tc>
                <a:tc>
                  <a:txBody>
                    <a:bodyPr/>
                    <a:lstStyle/>
                    <a:p>
                      <a:pPr algn="ctr" rtl="0" fontAlgn="ctr"/>
                      <a:r>
                        <a:rPr lang="en-US" altLang="zh-CN" sz="1200" b="0" i="0" u="none" strike="noStrike" dirty="0">
                          <a:solidFill>
                            <a:srgbClr val="000000"/>
                          </a:solidFill>
                          <a:effectLst/>
                          <a:latin typeface="Microsoft YaHei" panose="020B0503020204020204" pitchFamily="34" charset="-122"/>
                          <a:ea typeface="Microsoft YaHei" panose="020B0503020204020204" pitchFamily="34" charset="-122"/>
                        </a:rPr>
                        <a:t>3</a:t>
                      </a:r>
                    </a:p>
                  </a:txBody>
                  <a:tcPr marL="45720" marR="45720" anchor="ctr">
                    <a:solidFill>
                      <a:srgbClr val="DBC9FF"/>
                    </a:solidFill>
                  </a:tcPr>
                </a:tc>
                <a:extLst>
                  <a:ext uri="{0D108BD9-81ED-4DB2-BD59-A6C34878D82A}">
                    <a16:rowId xmlns:a16="http://schemas.microsoft.com/office/drawing/2014/main" val="1546868138"/>
                  </a:ext>
                </a:extLst>
              </a:tr>
              <a:tr h="215900">
                <a:tc>
                  <a:txBody>
                    <a:bodyPr/>
                    <a:lstStyle/>
                    <a:p>
                      <a:pPr algn="ctr" rtl="0" fontAlgn="ctr"/>
                      <a:r>
                        <a:rPr lang="en-GB" sz="1200" b="0" i="0" u="none" strike="noStrike" dirty="0">
                          <a:solidFill>
                            <a:srgbClr val="000000"/>
                          </a:solidFill>
                          <a:effectLst/>
                          <a:latin typeface="Microsoft YaHei" panose="020B0503020204020204" pitchFamily="34" charset="-122"/>
                          <a:ea typeface="Microsoft YaHei" panose="020B0503020204020204" pitchFamily="34" charset="-122"/>
                        </a:rPr>
                        <a:t>TAP3013</a:t>
                      </a:r>
                    </a:p>
                  </a:txBody>
                  <a:tcPr marL="45720" marR="45720" anchor="ctr">
                    <a:solidFill>
                      <a:srgbClr val="F7EFFF"/>
                    </a:solidFill>
                  </a:tcPr>
                </a:tc>
                <a:tc>
                  <a:txBody>
                    <a:bodyPr/>
                    <a:lstStyle/>
                    <a:p>
                      <a:pPr algn="l" rtl="0" fontAlgn="ctr"/>
                      <a:r>
                        <a:rPr lang="en-GB" sz="1200" b="0" i="0" u="none" strike="noStrike" dirty="0">
                          <a:solidFill>
                            <a:srgbClr val="000000"/>
                          </a:solidFill>
                          <a:effectLst/>
                          <a:latin typeface="Microsoft YaHei" panose="020B0503020204020204" pitchFamily="34" charset="-122"/>
                          <a:ea typeface="Microsoft YaHei" panose="020B0503020204020204" pitchFamily="34" charset="-122"/>
                        </a:rPr>
                        <a:t>Directing and Producing: Advance Theatre Making</a:t>
                      </a:r>
                    </a:p>
                  </a:txBody>
                  <a:tcPr marL="45720" marR="45720" anchor="ctr">
                    <a:solidFill>
                      <a:srgbClr val="F7EFFF"/>
                    </a:solidFill>
                  </a:tcPr>
                </a:tc>
                <a:tc>
                  <a:txBody>
                    <a:bodyPr/>
                    <a:lstStyle/>
                    <a:p>
                      <a:pPr algn="l" rtl="0" fontAlgn="ctr"/>
                      <a:r>
                        <a:rPr lang="zh-CN" altLang="en-US" sz="1200" b="0" i="0" u="none" strike="noStrike" dirty="0">
                          <a:solidFill>
                            <a:srgbClr val="000000"/>
                          </a:solidFill>
                          <a:effectLst/>
                          <a:latin typeface="Microsoft YaHei" panose="020B0503020204020204" pitchFamily="34" charset="-122"/>
                          <a:ea typeface="Microsoft YaHei" panose="020B0503020204020204" pitchFamily="34" charset="-122"/>
                        </a:rPr>
                        <a:t>导演与制作：高级剧场策划</a:t>
                      </a:r>
                    </a:p>
                  </a:txBody>
                  <a:tcPr marL="45720" marR="45720" anchor="ctr">
                    <a:solidFill>
                      <a:srgbClr val="F7EFFF"/>
                    </a:solidFill>
                  </a:tcPr>
                </a:tc>
                <a:tc>
                  <a:txBody>
                    <a:bodyPr/>
                    <a:lstStyle/>
                    <a:p>
                      <a:pPr algn="ctr" rtl="0" fontAlgn="ctr"/>
                      <a:r>
                        <a:rPr lang="en-US" altLang="zh-CN" sz="1200" b="0" i="0" u="none" strike="noStrike" dirty="0">
                          <a:solidFill>
                            <a:srgbClr val="000000"/>
                          </a:solidFill>
                          <a:effectLst/>
                          <a:latin typeface="Microsoft YaHei" panose="020B0503020204020204" pitchFamily="34" charset="-122"/>
                          <a:ea typeface="Microsoft YaHei" panose="020B0503020204020204" pitchFamily="34" charset="-122"/>
                        </a:rPr>
                        <a:t>3</a:t>
                      </a:r>
                    </a:p>
                  </a:txBody>
                  <a:tcPr marL="45720" marR="45720" anchor="ctr">
                    <a:solidFill>
                      <a:srgbClr val="F7EFFF"/>
                    </a:solidFill>
                  </a:tcPr>
                </a:tc>
                <a:tc>
                  <a:txBody>
                    <a:bodyPr/>
                    <a:lstStyle/>
                    <a:p>
                      <a:pPr algn="ctr" rtl="0" fontAlgn="ctr"/>
                      <a:r>
                        <a:rPr lang="en-US" altLang="zh-CN" sz="1200" b="0" i="0" u="none" strike="noStrike" dirty="0">
                          <a:solidFill>
                            <a:srgbClr val="000000"/>
                          </a:solidFill>
                          <a:effectLst/>
                          <a:latin typeface="Microsoft YaHei" panose="020B0503020204020204" pitchFamily="34" charset="-122"/>
                          <a:ea typeface="Microsoft YaHei" panose="020B0503020204020204" pitchFamily="34" charset="-122"/>
                        </a:rPr>
                        <a:t>3</a:t>
                      </a:r>
                    </a:p>
                  </a:txBody>
                  <a:tcPr marL="45720" marR="45720" anchor="ctr">
                    <a:solidFill>
                      <a:srgbClr val="F7EFFF"/>
                    </a:solidFill>
                  </a:tcPr>
                </a:tc>
                <a:extLst>
                  <a:ext uri="{0D108BD9-81ED-4DB2-BD59-A6C34878D82A}">
                    <a16:rowId xmlns:a16="http://schemas.microsoft.com/office/drawing/2014/main" val="3395924392"/>
                  </a:ext>
                </a:extLst>
              </a:tr>
              <a:tr h="215900">
                <a:tc>
                  <a:txBody>
                    <a:bodyPr/>
                    <a:lstStyle/>
                    <a:p>
                      <a:pPr algn="ctr" rtl="0" fontAlgn="ctr"/>
                      <a:r>
                        <a:rPr lang="en-GB" sz="1200" b="0" i="0" u="none" strike="noStrike" dirty="0">
                          <a:solidFill>
                            <a:srgbClr val="000000"/>
                          </a:solidFill>
                          <a:effectLst/>
                          <a:latin typeface="Microsoft YaHei" panose="020B0503020204020204" pitchFamily="34" charset="-122"/>
                          <a:ea typeface="Microsoft YaHei" panose="020B0503020204020204" pitchFamily="34" charset="-122"/>
                        </a:rPr>
                        <a:t>TAP3023</a:t>
                      </a:r>
                    </a:p>
                  </a:txBody>
                  <a:tcPr marL="45720" marR="45720" anchor="ctr">
                    <a:solidFill>
                      <a:srgbClr val="DBC9FF"/>
                    </a:solidFill>
                  </a:tcPr>
                </a:tc>
                <a:tc>
                  <a:txBody>
                    <a:bodyPr/>
                    <a:lstStyle/>
                    <a:p>
                      <a:pPr algn="l" rtl="0" fontAlgn="ctr"/>
                      <a:r>
                        <a:rPr lang="en-GB" sz="1200" b="0" i="0" u="none" strike="noStrike" dirty="0">
                          <a:solidFill>
                            <a:srgbClr val="000000"/>
                          </a:solidFill>
                          <a:effectLst/>
                          <a:latin typeface="Microsoft YaHei" panose="020B0503020204020204" pitchFamily="34" charset="-122"/>
                          <a:ea typeface="Microsoft YaHei" panose="020B0503020204020204" pitchFamily="34" charset="-122"/>
                        </a:rPr>
                        <a:t>Playwrighting and Dramaturgy</a:t>
                      </a:r>
                    </a:p>
                  </a:txBody>
                  <a:tcPr marL="45720" marR="45720" anchor="ctr">
                    <a:solidFill>
                      <a:srgbClr val="DBC9FF"/>
                    </a:solidFill>
                  </a:tcPr>
                </a:tc>
                <a:tc>
                  <a:txBody>
                    <a:bodyPr/>
                    <a:lstStyle/>
                    <a:p>
                      <a:pPr algn="l" rtl="0" fontAlgn="ctr"/>
                      <a:r>
                        <a:rPr lang="zh-CN" altLang="en-US" sz="1200" b="0" i="0" u="none" strike="noStrike" dirty="0">
                          <a:solidFill>
                            <a:srgbClr val="000000"/>
                          </a:solidFill>
                          <a:effectLst/>
                          <a:latin typeface="Microsoft YaHei" panose="020B0503020204020204" pitchFamily="34" charset="-122"/>
                          <a:ea typeface="Microsoft YaHei" panose="020B0503020204020204" pitchFamily="34" charset="-122"/>
                        </a:rPr>
                        <a:t>编剧与表演</a:t>
                      </a:r>
                    </a:p>
                  </a:txBody>
                  <a:tcPr marL="45720" marR="45720" anchor="ctr">
                    <a:solidFill>
                      <a:srgbClr val="DBC9FF"/>
                    </a:solidFill>
                  </a:tcPr>
                </a:tc>
                <a:tc>
                  <a:txBody>
                    <a:bodyPr/>
                    <a:lstStyle/>
                    <a:p>
                      <a:pPr algn="ctr" rtl="0" fontAlgn="ctr"/>
                      <a:r>
                        <a:rPr lang="en-US" altLang="zh-CN" sz="1200" b="0" i="0" u="none" strike="noStrike" dirty="0">
                          <a:solidFill>
                            <a:srgbClr val="000000"/>
                          </a:solidFill>
                          <a:effectLst/>
                          <a:latin typeface="Microsoft YaHei" panose="020B0503020204020204" pitchFamily="34" charset="-122"/>
                          <a:ea typeface="Microsoft YaHei" panose="020B0503020204020204" pitchFamily="34" charset="-122"/>
                        </a:rPr>
                        <a:t>3</a:t>
                      </a:r>
                    </a:p>
                  </a:txBody>
                  <a:tcPr marL="45720" marR="45720" anchor="ctr">
                    <a:solidFill>
                      <a:srgbClr val="DBC9FF"/>
                    </a:solidFill>
                  </a:tcPr>
                </a:tc>
                <a:tc>
                  <a:txBody>
                    <a:bodyPr/>
                    <a:lstStyle/>
                    <a:p>
                      <a:pPr algn="ctr" rtl="0" fontAlgn="ctr"/>
                      <a:r>
                        <a:rPr lang="en-US" altLang="zh-CN" sz="1200" b="0" i="0" u="none" strike="noStrike" dirty="0">
                          <a:solidFill>
                            <a:srgbClr val="000000"/>
                          </a:solidFill>
                          <a:effectLst/>
                          <a:latin typeface="Microsoft YaHei" panose="020B0503020204020204" pitchFamily="34" charset="-122"/>
                          <a:ea typeface="Microsoft YaHei" panose="020B0503020204020204" pitchFamily="34" charset="-122"/>
                        </a:rPr>
                        <a:t>3</a:t>
                      </a:r>
                    </a:p>
                  </a:txBody>
                  <a:tcPr marL="45720" marR="45720" anchor="ctr">
                    <a:solidFill>
                      <a:srgbClr val="DBC9FF"/>
                    </a:solidFill>
                  </a:tcPr>
                </a:tc>
                <a:extLst>
                  <a:ext uri="{0D108BD9-81ED-4DB2-BD59-A6C34878D82A}">
                    <a16:rowId xmlns:a16="http://schemas.microsoft.com/office/drawing/2014/main" val="877763258"/>
                  </a:ext>
                </a:extLst>
              </a:tr>
              <a:tr h="215900">
                <a:tc>
                  <a:txBody>
                    <a:bodyPr/>
                    <a:lstStyle/>
                    <a:p>
                      <a:pPr algn="ctr" rtl="0" fontAlgn="ctr"/>
                      <a:r>
                        <a:rPr lang="en-GB" sz="1200" b="0" i="0" u="none" strike="noStrike" dirty="0">
                          <a:solidFill>
                            <a:srgbClr val="000000"/>
                          </a:solidFill>
                          <a:effectLst/>
                          <a:latin typeface="Microsoft YaHei" panose="020B0503020204020204" pitchFamily="34" charset="-122"/>
                          <a:ea typeface="Microsoft YaHei" panose="020B0503020204020204" pitchFamily="34" charset="-122"/>
                        </a:rPr>
                        <a:t>TAP3033</a:t>
                      </a:r>
                    </a:p>
                  </a:txBody>
                  <a:tcPr marL="45720" marR="45720" anchor="ctr">
                    <a:solidFill>
                      <a:srgbClr val="F7EFFF"/>
                    </a:solidFill>
                  </a:tcPr>
                </a:tc>
                <a:tc>
                  <a:txBody>
                    <a:bodyPr/>
                    <a:lstStyle/>
                    <a:p>
                      <a:pPr algn="l" rtl="0" fontAlgn="ctr"/>
                      <a:r>
                        <a:rPr lang="en-GB" sz="1200" b="0" i="0" u="none" strike="noStrike" dirty="0">
                          <a:solidFill>
                            <a:srgbClr val="000000"/>
                          </a:solidFill>
                          <a:effectLst/>
                          <a:latin typeface="Microsoft YaHei" panose="020B0503020204020204" pitchFamily="34" charset="-122"/>
                          <a:ea typeface="Microsoft YaHei" panose="020B0503020204020204" pitchFamily="34" charset="-122"/>
                        </a:rPr>
                        <a:t>Site-specific Theatre and Performance</a:t>
                      </a:r>
                    </a:p>
                  </a:txBody>
                  <a:tcPr marL="45720" marR="45720" anchor="ctr">
                    <a:solidFill>
                      <a:srgbClr val="F7EFFF"/>
                    </a:solidFill>
                  </a:tcPr>
                </a:tc>
                <a:tc>
                  <a:txBody>
                    <a:bodyPr/>
                    <a:lstStyle/>
                    <a:p>
                      <a:pPr algn="l" rtl="0" fontAlgn="ctr"/>
                      <a:r>
                        <a:rPr lang="zh-CN" altLang="en-US" sz="1200" b="0" i="0" u="none" strike="noStrike" dirty="0">
                          <a:solidFill>
                            <a:srgbClr val="000000"/>
                          </a:solidFill>
                          <a:effectLst/>
                          <a:latin typeface="Microsoft YaHei" panose="020B0503020204020204" pitchFamily="34" charset="-122"/>
                          <a:ea typeface="Microsoft YaHei" panose="020B0503020204020204" pitchFamily="34" charset="-122"/>
                        </a:rPr>
                        <a:t>基于特定空间的戏剧与表演</a:t>
                      </a:r>
                    </a:p>
                  </a:txBody>
                  <a:tcPr marL="45720" marR="45720" anchor="ctr">
                    <a:solidFill>
                      <a:srgbClr val="F7EFFF"/>
                    </a:solidFill>
                  </a:tcPr>
                </a:tc>
                <a:tc>
                  <a:txBody>
                    <a:bodyPr/>
                    <a:lstStyle/>
                    <a:p>
                      <a:pPr algn="ctr" rtl="0" fontAlgn="ctr"/>
                      <a:r>
                        <a:rPr lang="en-US" altLang="zh-CN" sz="1200" b="0" i="0" u="none" strike="noStrike" dirty="0">
                          <a:solidFill>
                            <a:srgbClr val="000000"/>
                          </a:solidFill>
                          <a:effectLst/>
                          <a:latin typeface="Microsoft YaHei" panose="020B0503020204020204" pitchFamily="34" charset="-122"/>
                          <a:ea typeface="Microsoft YaHei" panose="020B0503020204020204" pitchFamily="34" charset="-122"/>
                        </a:rPr>
                        <a:t>3</a:t>
                      </a:r>
                    </a:p>
                  </a:txBody>
                  <a:tcPr marL="45720" marR="45720" anchor="ctr">
                    <a:solidFill>
                      <a:srgbClr val="F7EFFF"/>
                    </a:solidFill>
                  </a:tcPr>
                </a:tc>
                <a:tc>
                  <a:txBody>
                    <a:bodyPr/>
                    <a:lstStyle/>
                    <a:p>
                      <a:pPr algn="ctr" rtl="0" fontAlgn="ctr"/>
                      <a:r>
                        <a:rPr lang="en-US" altLang="zh-CN" sz="1200" b="0" i="0" u="none" strike="noStrike" dirty="0">
                          <a:solidFill>
                            <a:srgbClr val="000000"/>
                          </a:solidFill>
                          <a:effectLst/>
                          <a:latin typeface="Microsoft YaHei" panose="020B0503020204020204" pitchFamily="34" charset="-122"/>
                          <a:ea typeface="Microsoft YaHei" panose="020B0503020204020204" pitchFamily="34" charset="-122"/>
                        </a:rPr>
                        <a:t>3</a:t>
                      </a:r>
                    </a:p>
                  </a:txBody>
                  <a:tcPr marL="45720" marR="45720" anchor="ctr">
                    <a:solidFill>
                      <a:srgbClr val="F7EFFF"/>
                    </a:solidFill>
                  </a:tcPr>
                </a:tc>
                <a:extLst>
                  <a:ext uri="{0D108BD9-81ED-4DB2-BD59-A6C34878D82A}">
                    <a16:rowId xmlns:a16="http://schemas.microsoft.com/office/drawing/2014/main" val="4085872700"/>
                  </a:ext>
                </a:extLst>
              </a:tr>
              <a:tr h="215900">
                <a:tc>
                  <a:txBody>
                    <a:bodyPr/>
                    <a:lstStyle/>
                    <a:p>
                      <a:pPr algn="ctr" rtl="0" fontAlgn="ctr"/>
                      <a:r>
                        <a:rPr lang="en-GB" sz="1200" b="0" i="0" u="none" strike="noStrike" dirty="0">
                          <a:solidFill>
                            <a:srgbClr val="000000"/>
                          </a:solidFill>
                          <a:effectLst/>
                          <a:latin typeface="Microsoft YaHei" panose="020B0503020204020204" pitchFamily="34" charset="-122"/>
                          <a:ea typeface="Microsoft YaHei" panose="020B0503020204020204" pitchFamily="34" charset="-122"/>
                        </a:rPr>
                        <a:t>TAP4003</a:t>
                      </a:r>
                    </a:p>
                  </a:txBody>
                  <a:tcPr marL="45720" marR="45720" anchor="ctr">
                    <a:solidFill>
                      <a:srgbClr val="DBC9FF"/>
                    </a:solidFill>
                  </a:tcPr>
                </a:tc>
                <a:tc>
                  <a:txBody>
                    <a:bodyPr/>
                    <a:lstStyle/>
                    <a:p>
                      <a:pPr algn="l" rtl="0" fontAlgn="ctr"/>
                      <a:r>
                        <a:rPr lang="en-GB" sz="1200" b="0" i="0" u="none" strike="noStrike" dirty="0">
                          <a:solidFill>
                            <a:srgbClr val="000000"/>
                          </a:solidFill>
                          <a:effectLst/>
                          <a:latin typeface="Microsoft YaHei" panose="020B0503020204020204" pitchFamily="34" charset="-122"/>
                          <a:ea typeface="Microsoft YaHei" panose="020B0503020204020204" pitchFamily="34" charset="-122"/>
                        </a:rPr>
                        <a:t>Post-dramatic Theatre and Digital Performance Making</a:t>
                      </a:r>
                    </a:p>
                  </a:txBody>
                  <a:tcPr marL="45720" marR="45720" anchor="ctr">
                    <a:solidFill>
                      <a:srgbClr val="DBC9FF"/>
                    </a:solidFill>
                  </a:tcPr>
                </a:tc>
                <a:tc>
                  <a:txBody>
                    <a:bodyPr/>
                    <a:lstStyle/>
                    <a:p>
                      <a:pPr algn="l" rtl="0" fontAlgn="ctr"/>
                      <a:r>
                        <a:rPr lang="zh-CN" altLang="en-US" sz="1200" b="0" i="0" u="none" strike="noStrike" dirty="0">
                          <a:solidFill>
                            <a:srgbClr val="000000"/>
                          </a:solidFill>
                          <a:effectLst/>
                          <a:latin typeface="Microsoft YaHei" panose="020B0503020204020204" pitchFamily="34" charset="-122"/>
                          <a:ea typeface="Microsoft YaHei" panose="020B0503020204020204" pitchFamily="34" charset="-122"/>
                        </a:rPr>
                        <a:t>后戏剧剧场与数字化表演</a:t>
                      </a:r>
                    </a:p>
                  </a:txBody>
                  <a:tcPr marL="45720" marR="45720" anchor="ctr">
                    <a:solidFill>
                      <a:srgbClr val="DBC9FF"/>
                    </a:solidFill>
                  </a:tcPr>
                </a:tc>
                <a:tc>
                  <a:txBody>
                    <a:bodyPr/>
                    <a:lstStyle/>
                    <a:p>
                      <a:pPr algn="ctr" rtl="0" fontAlgn="ctr"/>
                      <a:r>
                        <a:rPr lang="en-US" altLang="zh-CN" sz="1200" b="0" i="0" u="none" strike="noStrike" dirty="0">
                          <a:solidFill>
                            <a:srgbClr val="000000"/>
                          </a:solidFill>
                          <a:effectLst/>
                          <a:latin typeface="Microsoft YaHei" panose="020B0503020204020204" pitchFamily="34" charset="-122"/>
                          <a:ea typeface="Microsoft YaHei" panose="020B0503020204020204" pitchFamily="34" charset="-122"/>
                        </a:rPr>
                        <a:t>3</a:t>
                      </a:r>
                    </a:p>
                  </a:txBody>
                  <a:tcPr marL="45720" marR="45720" anchor="ctr">
                    <a:solidFill>
                      <a:srgbClr val="DBC9FF"/>
                    </a:solidFill>
                  </a:tcPr>
                </a:tc>
                <a:tc>
                  <a:txBody>
                    <a:bodyPr/>
                    <a:lstStyle/>
                    <a:p>
                      <a:pPr algn="ctr" rtl="0" fontAlgn="ctr"/>
                      <a:r>
                        <a:rPr lang="en-US" altLang="zh-CN" sz="1200" b="0" i="0" u="none" strike="noStrike" dirty="0">
                          <a:solidFill>
                            <a:srgbClr val="000000"/>
                          </a:solidFill>
                          <a:effectLst/>
                          <a:latin typeface="Microsoft YaHei" panose="020B0503020204020204" pitchFamily="34" charset="-122"/>
                          <a:ea typeface="Microsoft YaHei" panose="020B0503020204020204" pitchFamily="34" charset="-122"/>
                        </a:rPr>
                        <a:t>4</a:t>
                      </a:r>
                    </a:p>
                  </a:txBody>
                  <a:tcPr marL="45720" marR="45720" anchor="ctr">
                    <a:solidFill>
                      <a:srgbClr val="DBC9FF"/>
                    </a:solidFill>
                  </a:tcPr>
                </a:tc>
                <a:extLst>
                  <a:ext uri="{0D108BD9-81ED-4DB2-BD59-A6C34878D82A}">
                    <a16:rowId xmlns:a16="http://schemas.microsoft.com/office/drawing/2014/main" val="784413248"/>
                  </a:ext>
                </a:extLst>
              </a:tr>
              <a:tr h="215900">
                <a:tc>
                  <a:txBody>
                    <a:bodyPr/>
                    <a:lstStyle/>
                    <a:p>
                      <a:pPr algn="ctr" rtl="0" fontAlgn="ctr"/>
                      <a:r>
                        <a:rPr lang="en-GB" sz="1200" b="0" i="0" u="none" strike="noStrike" dirty="0">
                          <a:solidFill>
                            <a:srgbClr val="000000"/>
                          </a:solidFill>
                          <a:effectLst/>
                          <a:latin typeface="Microsoft YaHei" panose="020B0503020204020204" pitchFamily="34" charset="-122"/>
                          <a:ea typeface="Microsoft YaHei" panose="020B0503020204020204" pitchFamily="34" charset="-122"/>
                        </a:rPr>
                        <a:t>TAP4013</a:t>
                      </a:r>
                    </a:p>
                  </a:txBody>
                  <a:tcPr marL="45720" marR="45720" anchor="ctr">
                    <a:solidFill>
                      <a:srgbClr val="F7EFFF"/>
                    </a:solidFill>
                  </a:tcPr>
                </a:tc>
                <a:tc>
                  <a:txBody>
                    <a:bodyPr/>
                    <a:lstStyle/>
                    <a:p>
                      <a:pPr algn="l" rtl="0" fontAlgn="ctr"/>
                      <a:r>
                        <a:rPr lang="en-GB" sz="1200" b="0" i="0" u="none" strike="noStrike" dirty="0">
                          <a:solidFill>
                            <a:srgbClr val="000000"/>
                          </a:solidFill>
                          <a:effectLst/>
                          <a:latin typeface="Microsoft YaHei" panose="020B0503020204020204" pitchFamily="34" charset="-122"/>
                          <a:ea typeface="Microsoft YaHei" panose="020B0503020204020204" pitchFamily="34" charset="-122"/>
                        </a:rPr>
                        <a:t>Composition Practicum and Final Projects</a:t>
                      </a:r>
                    </a:p>
                  </a:txBody>
                  <a:tcPr marL="45720" marR="45720" anchor="ctr">
                    <a:solidFill>
                      <a:srgbClr val="F7EFFF"/>
                    </a:solidFill>
                  </a:tcPr>
                </a:tc>
                <a:tc>
                  <a:txBody>
                    <a:bodyPr/>
                    <a:lstStyle/>
                    <a:p>
                      <a:pPr algn="l" rtl="0" fontAlgn="ctr"/>
                      <a:r>
                        <a:rPr lang="zh-CN" altLang="en-US" sz="1200" b="0" i="0" u="none" strike="noStrike" dirty="0">
                          <a:solidFill>
                            <a:srgbClr val="000000"/>
                          </a:solidFill>
                          <a:effectLst/>
                          <a:latin typeface="Microsoft YaHei" panose="020B0503020204020204" pitchFamily="34" charset="-122"/>
                          <a:ea typeface="Microsoft YaHei" panose="020B0503020204020204" pitchFamily="34" charset="-122"/>
                        </a:rPr>
                        <a:t>综合实习与毕业作品</a:t>
                      </a:r>
                    </a:p>
                  </a:txBody>
                  <a:tcPr marL="45720" marR="45720" anchor="ctr">
                    <a:solidFill>
                      <a:srgbClr val="F7EFFF"/>
                    </a:solidFill>
                  </a:tcPr>
                </a:tc>
                <a:tc>
                  <a:txBody>
                    <a:bodyPr/>
                    <a:lstStyle/>
                    <a:p>
                      <a:pPr algn="ctr" rtl="0" fontAlgn="ctr"/>
                      <a:r>
                        <a:rPr lang="en-US" altLang="zh-CN" sz="1200" b="0" i="0" u="none" strike="noStrike" dirty="0">
                          <a:solidFill>
                            <a:srgbClr val="000000"/>
                          </a:solidFill>
                          <a:effectLst/>
                          <a:latin typeface="Microsoft YaHei" panose="020B0503020204020204" pitchFamily="34" charset="-122"/>
                          <a:ea typeface="Microsoft YaHei" panose="020B0503020204020204" pitchFamily="34" charset="-122"/>
                        </a:rPr>
                        <a:t>3</a:t>
                      </a:r>
                    </a:p>
                  </a:txBody>
                  <a:tcPr marL="45720" marR="45720" anchor="ctr">
                    <a:solidFill>
                      <a:srgbClr val="F7EFFF"/>
                    </a:solidFill>
                  </a:tcPr>
                </a:tc>
                <a:tc>
                  <a:txBody>
                    <a:bodyPr/>
                    <a:lstStyle/>
                    <a:p>
                      <a:pPr algn="ctr" rtl="0" fontAlgn="ctr"/>
                      <a:r>
                        <a:rPr lang="en-US" altLang="zh-CN" sz="1200" b="0" i="0" u="none" strike="noStrike" dirty="0">
                          <a:solidFill>
                            <a:srgbClr val="000000"/>
                          </a:solidFill>
                          <a:effectLst/>
                          <a:latin typeface="Microsoft YaHei" panose="020B0503020204020204" pitchFamily="34" charset="-122"/>
                          <a:ea typeface="Microsoft YaHei" panose="020B0503020204020204" pitchFamily="34" charset="-122"/>
                        </a:rPr>
                        <a:t>4</a:t>
                      </a:r>
                    </a:p>
                  </a:txBody>
                  <a:tcPr marL="45720" marR="45720" anchor="ctr">
                    <a:solidFill>
                      <a:srgbClr val="F7EFFF"/>
                    </a:solidFill>
                  </a:tcPr>
                </a:tc>
                <a:extLst>
                  <a:ext uri="{0D108BD9-81ED-4DB2-BD59-A6C34878D82A}">
                    <a16:rowId xmlns:a16="http://schemas.microsoft.com/office/drawing/2014/main" val="3846964567"/>
                  </a:ext>
                </a:extLst>
              </a:tr>
            </a:tbl>
          </a:graphicData>
        </a:graphic>
      </p:graphicFrame>
      <p:pic>
        <p:nvPicPr>
          <p:cNvPr id="14" name="图片 13">
            <a:extLst>
              <a:ext uri="{FF2B5EF4-FFF2-40B4-BE49-F238E27FC236}">
                <a16:creationId xmlns:a16="http://schemas.microsoft.com/office/drawing/2014/main" id="{9964D261-C892-9342-990D-B011DAB7111E}"/>
              </a:ext>
            </a:extLst>
          </p:cNvPr>
          <p:cNvPicPr>
            <a:picLocks noChangeAspect="1"/>
          </p:cNvPicPr>
          <p:nvPr/>
        </p:nvPicPr>
        <p:blipFill>
          <a:blip r:embed="rId2"/>
          <a:stretch>
            <a:fillRect/>
          </a:stretch>
        </p:blipFill>
        <p:spPr>
          <a:xfrm>
            <a:off x="508945" y="366278"/>
            <a:ext cx="1447782" cy="611739"/>
          </a:xfrm>
          <a:prstGeom prst="rect">
            <a:avLst/>
          </a:prstGeom>
        </p:spPr>
      </p:pic>
    </p:spTree>
    <p:extLst>
      <p:ext uri="{BB962C8B-B14F-4D97-AF65-F5344CB8AC3E}">
        <p14:creationId xmlns:p14="http://schemas.microsoft.com/office/powerpoint/2010/main" val="2635966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FADE6FE-D0DE-4E9A-983D-BC185718B3DB}"/>
              </a:ext>
            </a:extLst>
          </p:cNvPr>
          <p:cNvSpPr txBox="1"/>
          <p:nvPr/>
        </p:nvSpPr>
        <p:spPr>
          <a:xfrm>
            <a:off x="1004043" y="1262035"/>
            <a:ext cx="10334445" cy="2200602"/>
          </a:xfrm>
          <a:prstGeom prst="rect">
            <a:avLst/>
          </a:prstGeom>
          <a:noFill/>
        </p:spPr>
        <p:txBody>
          <a:bodyPr wrap="square" rtlCol="0">
            <a:spAutoFit/>
          </a:bodyPr>
          <a:lstStyle/>
          <a:p>
            <a:r>
              <a:rPr lang="en-US" altLang="zh-CN" b="1" dirty="0">
                <a:latin typeface="Microsoft YaHei" panose="020B0503020204020204" pitchFamily="34" charset="-122"/>
                <a:ea typeface="Microsoft YaHei" panose="020B0503020204020204" pitchFamily="34" charset="-122"/>
              </a:rPr>
              <a:t>Who will be interested? </a:t>
            </a:r>
          </a:p>
          <a:p>
            <a:pPr algn="just"/>
            <a:r>
              <a:rPr lang="en-US" altLang="zh-CN" sz="1400" dirty="0">
                <a:latin typeface="Microsoft YaHei" panose="020B0503020204020204" pitchFamily="34" charset="-122"/>
                <a:ea typeface="Microsoft YaHei" panose="020B0503020204020204" pitchFamily="34" charset="-122"/>
              </a:rPr>
              <a:t>Those who would like to pursue their interest in tourism and event industry and to apply the knowledge in the major fields of studies and personal lives.</a:t>
            </a:r>
          </a:p>
          <a:p>
            <a:pPr algn="just"/>
            <a:endParaRPr lang="en-US" altLang="zh-CN" sz="1400" dirty="0">
              <a:latin typeface="Microsoft YaHei" panose="020B0503020204020204" pitchFamily="34" charset="-122"/>
              <a:ea typeface="Microsoft YaHei" panose="020B0503020204020204" pitchFamily="34" charset="-122"/>
            </a:endParaRPr>
          </a:p>
          <a:p>
            <a:pPr algn="just"/>
            <a:endParaRPr lang="en-US" altLang="zh-CN" sz="1400" dirty="0">
              <a:latin typeface="Microsoft YaHei" panose="020B0503020204020204" pitchFamily="34" charset="-122"/>
              <a:ea typeface="Microsoft YaHei" panose="020B0503020204020204" pitchFamily="34" charset="-122"/>
            </a:endParaRPr>
          </a:p>
          <a:p>
            <a:r>
              <a:rPr lang="en-US" altLang="zh-CN" b="1" dirty="0">
                <a:latin typeface="Microsoft YaHei" panose="020B0503020204020204" pitchFamily="34" charset="-122"/>
                <a:ea typeface="Microsoft YaHei" panose="020B0503020204020204" pitchFamily="34" charset="-122"/>
              </a:rPr>
              <a:t>What to complete? </a:t>
            </a:r>
          </a:p>
          <a:p>
            <a:r>
              <a:rPr lang="en-US" altLang="zh-CN" sz="1500" b="1" dirty="0">
                <a:solidFill>
                  <a:srgbClr val="FF0000"/>
                </a:solidFill>
                <a:latin typeface="Microsoft YaHei" panose="020B0503020204020204" pitchFamily="34" charset="-122"/>
                <a:ea typeface="Microsoft YaHei" panose="020B0503020204020204" pitchFamily="34" charset="-122"/>
              </a:rPr>
              <a:t>TWO</a:t>
            </a:r>
            <a:r>
              <a:rPr lang="en-US" altLang="zh-CN" sz="1500" dirty="0">
                <a:latin typeface="Microsoft YaHei" panose="020B0503020204020204" pitchFamily="34" charset="-122"/>
                <a:ea typeface="Microsoft YaHei" panose="020B0503020204020204" pitchFamily="34" charset="-122"/>
              </a:rPr>
              <a:t> required courses:</a:t>
            </a:r>
            <a:endParaRPr lang="en-US" altLang="zh-CN" sz="1500" b="1" dirty="0">
              <a:solidFill>
                <a:srgbClr val="476E2C"/>
              </a:solidFill>
              <a:latin typeface="Microsoft YaHei" panose="020B0503020204020204" pitchFamily="34" charset="-122"/>
              <a:ea typeface="Microsoft YaHei" panose="020B0503020204020204" pitchFamily="34" charset="-122"/>
            </a:endParaRPr>
          </a:p>
          <a:p>
            <a:endParaRPr lang="en-US" altLang="zh-CN" sz="1500" b="1" dirty="0">
              <a:solidFill>
                <a:srgbClr val="FF0000"/>
              </a:solidFill>
              <a:latin typeface="Microsoft YaHei" panose="020B0503020204020204" pitchFamily="34" charset="-122"/>
              <a:ea typeface="Microsoft YaHei" panose="020B0503020204020204" pitchFamily="34" charset="-122"/>
            </a:endParaRPr>
          </a:p>
          <a:p>
            <a:r>
              <a:rPr lang="en-US" altLang="zh-CN" sz="1500" b="1" dirty="0">
                <a:solidFill>
                  <a:srgbClr val="FF0000"/>
                </a:solidFill>
                <a:latin typeface="Microsoft YaHei" panose="020B0503020204020204" pitchFamily="34" charset="-122"/>
                <a:ea typeface="Microsoft YaHei" panose="020B0503020204020204" pitchFamily="34" charset="-122"/>
              </a:rPr>
              <a:t>THREE</a:t>
            </a:r>
            <a:r>
              <a:rPr lang="en-US" altLang="zh-CN" sz="1500" dirty="0">
                <a:latin typeface="Microsoft YaHei" panose="020B0503020204020204" pitchFamily="34" charset="-122"/>
                <a:ea typeface="Microsoft YaHei" panose="020B0503020204020204" pitchFamily="34" charset="-122"/>
              </a:rPr>
              <a:t> elective courses out of the following 8</a:t>
            </a:r>
            <a:r>
              <a:rPr lang="en-GB" altLang="zh-CN" sz="1500" dirty="0">
                <a:latin typeface="Microsoft YaHei" panose="020B0503020204020204" pitchFamily="34" charset="-122"/>
                <a:ea typeface="Microsoft YaHei" panose="020B0503020204020204" pitchFamily="34" charset="-122"/>
              </a:rPr>
              <a:t> (a</a:t>
            </a:r>
            <a:r>
              <a:rPr lang="en-GB" sz="1500" dirty="0">
                <a:latin typeface="Microsoft YaHei" panose="020B0503020204020204" pitchFamily="34" charset="-122"/>
                <a:ea typeface="Microsoft YaHei" panose="020B0503020204020204" pitchFamily="34" charset="-122"/>
              </a:rPr>
              <a:t>t least </a:t>
            </a:r>
            <a:r>
              <a:rPr lang="en-GB" sz="1500" b="1" dirty="0">
                <a:latin typeface="Microsoft YaHei" panose="020B0503020204020204" pitchFamily="34" charset="-122"/>
                <a:ea typeface="Microsoft YaHei" panose="020B0503020204020204" pitchFamily="34" charset="-122"/>
              </a:rPr>
              <a:t>ONE</a:t>
            </a:r>
            <a:r>
              <a:rPr lang="en-GB" sz="1500" dirty="0">
                <a:latin typeface="Microsoft YaHei" panose="020B0503020204020204" pitchFamily="34" charset="-122"/>
                <a:ea typeface="Microsoft YaHei" panose="020B0503020204020204" pitchFamily="34" charset="-122"/>
              </a:rPr>
              <a:t> course should be at </a:t>
            </a:r>
            <a:r>
              <a:rPr lang="en-GB" sz="1500" i="1" dirty="0">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level-3 or above</a:t>
            </a:r>
            <a:r>
              <a:rPr lang="en-GB" altLang="zh-CN" sz="1500" dirty="0">
                <a:latin typeface="Microsoft YaHei" panose="020B0503020204020204" pitchFamily="34" charset="-122"/>
                <a:ea typeface="Microsoft YaHei" panose="020B0503020204020204" pitchFamily="34" charset="-122"/>
              </a:rPr>
              <a:t>):</a:t>
            </a:r>
            <a:endParaRPr lang="en-US" altLang="zh-CN" sz="1500" dirty="0">
              <a:latin typeface="Microsoft YaHei" panose="020B0503020204020204" pitchFamily="34" charset="-122"/>
              <a:ea typeface="Microsoft YaHei" panose="020B0503020204020204" pitchFamily="34" charset="-122"/>
            </a:endParaRPr>
          </a:p>
        </p:txBody>
      </p:sp>
      <p:sp>
        <p:nvSpPr>
          <p:cNvPr id="5" name="文本框 4">
            <a:extLst>
              <a:ext uri="{FF2B5EF4-FFF2-40B4-BE49-F238E27FC236}">
                <a16:creationId xmlns:a16="http://schemas.microsoft.com/office/drawing/2014/main" id="{A79F3A77-F3CD-CC43-989C-CC77C762C9F9}"/>
              </a:ext>
            </a:extLst>
          </p:cNvPr>
          <p:cNvSpPr txBox="1"/>
          <p:nvPr/>
        </p:nvSpPr>
        <p:spPr>
          <a:xfrm>
            <a:off x="5239325" y="558909"/>
            <a:ext cx="6098146" cy="369332"/>
          </a:xfrm>
          <a:prstGeom prst="rect">
            <a:avLst/>
          </a:prstGeom>
          <a:noFill/>
        </p:spPr>
        <p:txBody>
          <a:bodyPr wrap="square">
            <a:spAutoFit/>
          </a:bodyPr>
          <a:lstStyle/>
          <a:p>
            <a:pPr algn="r"/>
            <a:r>
              <a:rPr lang="en-US" altLang="zh-CN" sz="1600" b="1" dirty="0">
                <a:solidFill>
                  <a:srgbClr val="62983E"/>
                </a:solidFill>
                <a:latin typeface="Cambria" panose="02040503050406030204" pitchFamily="18" charset="0"/>
              </a:rPr>
              <a:t>Minor in </a:t>
            </a:r>
            <a:r>
              <a:rPr lang="en-US" altLang="zh-CN" b="1" dirty="0">
                <a:solidFill>
                  <a:srgbClr val="62983E"/>
                </a:solidFill>
                <a:effectLst>
                  <a:outerShdw blurRad="38100" dist="38100" dir="2700000" algn="tl">
                    <a:srgbClr val="000000">
                      <a:alpha val="43137"/>
                    </a:srgbClr>
                  </a:outerShdw>
                </a:effectLst>
                <a:latin typeface="Cambria" panose="02040503050406030204" pitchFamily="18" charset="0"/>
              </a:rPr>
              <a:t>Tourism and Event Management</a:t>
            </a:r>
            <a:r>
              <a:rPr lang="en-US" altLang="zh-CN" b="1" dirty="0">
                <a:solidFill>
                  <a:srgbClr val="62983E"/>
                </a:solidFill>
                <a:latin typeface="Cambria" panose="02040503050406030204" pitchFamily="18" charset="0"/>
              </a:rPr>
              <a:t> </a:t>
            </a:r>
          </a:p>
        </p:txBody>
      </p:sp>
      <p:graphicFrame>
        <p:nvGraphicFramePr>
          <p:cNvPr id="9" name="Table 7">
            <a:extLst>
              <a:ext uri="{FF2B5EF4-FFF2-40B4-BE49-F238E27FC236}">
                <a16:creationId xmlns:a16="http://schemas.microsoft.com/office/drawing/2014/main" id="{30DA4EB6-5B1E-074C-ACE5-70C44E80E89E}"/>
              </a:ext>
            </a:extLst>
          </p:cNvPr>
          <p:cNvGraphicFramePr>
            <a:graphicFrameLocks noGrp="1"/>
          </p:cNvGraphicFramePr>
          <p:nvPr>
            <p:extLst>
              <p:ext uri="{D42A27DB-BD31-4B8C-83A1-F6EECF244321}">
                <p14:modId xmlns:p14="http://schemas.microsoft.com/office/powerpoint/2010/main" val="1769841553"/>
              </p:ext>
            </p:extLst>
          </p:nvPr>
        </p:nvGraphicFramePr>
        <p:xfrm>
          <a:off x="3513778" y="2181976"/>
          <a:ext cx="7577969" cy="835095"/>
        </p:xfrm>
        <a:graphic>
          <a:graphicData uri="http://schemas.openxmlformats.org/drawingml/2006/table">
            <a:tbl>
              <a:tblPr firstRow="1" bandRow="1">
                <a:tableStyleId>{7DF18680-E054-41AD-8BC1-D1AEF772440D}</a:tableStyleId>
              </a:tblPr>
              <a:tblGrid>
                <a:gridCol w="1060752">
                  <a:extLst>
                    <a:ext uri="{9D8B030D-6E8A-4147-A177-3AD203B41FA5}">
                      <a16:colId xmlns:a16="http://schemas.microsoft.com/office/drawing/2014/main" val="922949428"/>
                    </a:ext>
                  </a:extLst>
                </a:gridCol>
                <a:gridCol w="3210570">
                  <a:extLst>
                    <a:ext uri="{9D8B030D-6E8A-4147-A177-3AD203B41FA5}">
                      <a16:colId xmlns:a16="http://schemas.microsoft.com/office/drawing/2014/main" val="201475031"/>
                    </a:ext>
                  </a:extLst>
                </a:gridCol>
                <a:gridCol w="1885896">
                  <a:extLst>
                    <a:ext uri="{9D8B030D-6E8A-4147-A177-3AD203B41FA5}">
                      <a16:colId xmlns:a16="http://schemas.microsoft.com/office/drawing/2014/main" val="2649294165"/>
                    </a:ext>
                  </a:extLst>
                </a:gridCol>
                <a:gridCol w="738210">
                  <a:extLst>
                    <a:ext uri="{9D8B030D-6E8A-4147-A177-3AD203B41FA5}">
                      <a16:colId xmlns:a16="http://schemas.microsoft.com/office/drawing/2014/main" val="2426615063"/>
                    </a:ext>
                  </a:extLst>
                </a:gridCol>
                <a:gridCol w="682541">
                  <a:extLst>
                    <a:ext uri="{9D8B030D-6E8A-4147-A177-3AD203B41FA5}">
                      <a16:colId xmlns:a16="http://schemas.microsoft.com/office/drawing/2014/main" val="1855741585"/>
                    </a:ext>
                  </a:extLst>
                </a:gridCol>
              </a:tblGrid>
              <a:tr h="224749">
                <a:tc>
                  <a:txBody>
                    <a:bodyPr/>
                    <a:lstStyle/>
                    <a:p>
                      <a:pPr algn="ctr"/>
                      <a:r>
                        <a:rPr lang="en-GB" sz="1200" dirty="0">
                          <a:latin typeface="Microsoft YaHei" panose="020B0503020204020204" pitchFamily="34" charset="-122"/>
                          <a:ea typeface="Microsoft YaHei" panose="020B0503020204020204" pitchFamily="34" charset="-122"/>
                        </a:rPr>
                        <a:t>Code</a:t>
                      </a:r>
                    </a:p>
                  </a:txBody>
                  <a:tcPr marL="45720" marR="45720">
                    <a:solidFill>
                      <a:schemeClr val="accent6">
                        <a:lumMod val="50000"/>
                      </a:schemeClr>
                    </a:solidFill>
                  </a:tcPr>
                </a:tc>
                <a:tc>
                  <a:txBody>
                    <a:bodyPr/>
                    <a:lstStyle/>
                    <a:p>
                      <a:r>
                        <a:rPr lang="en-GB" sz="1200" dirty="0">
                          <a:latin typeface="Microsoft YaHei" panose="020B0503020204020204" pitchFamily="34" charset="-122"/>
                          <a:ea typeface="Microsoft YaHei" panose="020B0503020204020204" pitchFamily="34" charset="-122"/>
                        </a:rPr>
                        <a:t>English Title</a:t>
                      </a:r>
                    </a:p>
                  </a:txBody>
                  <a:tcPr marL="45720" marR="45720">
                    <a:solidFill>
                      <a:schemeClr val="accent6">
                        <a:lumMod val="50000"/>
                      </a:schemeClr>
                    </a:solidFill>
                  </a:tcPr>
                </a:tc>
                <a:tc>
                  <a:txBody>
                    <a:bodyPr/>
                    <a:lstStyle/>
                    <a:p>
                      <a:r>
                        <a:rPr lang="en-GB" sz="1200" dirty="0">
                          <a:latin typeface="Microsoft YaHei" panose="020B0503020204020204" pitchFamily="34" charset="-122"/>
                          <a:ea typeface="Microsoft YaHei" panose="020B0503020204020204" pitchFamily="34" charset="-122"/>
                        </a:rPr>
                        <a:t>Chinese Title</a:t>
                      </a:r>
                    </a:p>
                  </a:txBody>
                  <a:tcPr marL="45720" marR="45720">
                    <a:solidFill>
                      <a:schemeClr val="accent6">
                        <a:lumMod val="50000"/>
                      </a:schemeClr>
                    </a:solidFill>
                  </a:tcPr>
                </a:tc>
                <a:tc>
                  <a:txBody>
                    <a:bodyPr/>
                    <a:lstStyle/>
                    <a:p>
                      <a:r>
                        <a:rPr lang="en-GB" sz="1200" dirty="0">
                          <a:latin typeface="Microsoft YaHei" panose="020B0503020204020204" pitchFamily="34" charset="-122"/>
                          <a:ea typeface="Microsoft YaHei" panose="020B0503020204020204" pitchFamily="34" charset="-122"/>
                        </a:rPr>
                        <a:t>Units</a:t>
                      </a:r>
                    </a:p>
                  </a:txBody>
                  <a:tcPr marL="45720" marR="45720">
                    <a:solidFill>
                      <a:schemeClr val="accent6">
                        <a:lumMod val="50000"/>
                      </a:schemeClr>
                    </a:solidFill>
                  </a:tcPr>
                </a:tc>
                <a:tc>
                  <a:txBody>
                    <a:bodyPr/>
                    <a:lstStyle/>
                    <a:p>
                      <a:r>
                        <a:rPr lang="en-GB" sz="1200" dirty="0">
                          <a:latin typeface="Microsoft YaHei" panose="020B0503020204020204" pitchFamily="34" charset="-122"/>
                          <a:ea typeface="Microsoft YaHei" panose="020B0503020204020204" pitchFamily="34" charset="-122"/>
                        </a:rPr>
                        <a:t>Level</a:t>
                      </a:r>
                    </a:p>
                  </a:txBody>
                  <a:tcPr marL="45720" marR="45720">
                    <a:solidFill>
                      <a:schemeClr val="accent6">
                        <a:lumMod val="50000"/>
                      </a:schemeClr>
                    </a:solidFill>
                  </a:tcPr>
                </a:tc>
                <a:extLst>
                  <a:ext uri="{0D108BD9-81ED-4DB2-BD59-A6C34878D82A}">
                    <a16:rowId xmlns:a16="http://schemas.microsoft.com/office/drawing/2014/main" val="703439970"/>
                  </a:ext>
                </a:extLst>
              </a:tr>
              <a:tr h="224749">
                <a:tc>
                  <a:txBody>
                    <a:bodyPr/>
                    <a:lstStyle/>
                    <a:p>
                      <a:pPr algn="ctr"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CCM2113</a:t>
                      </a:r>
                      <a:endParaRPr lang="zh-CN" sz="12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45720" marR="45720" anchor="ctr">
                    <a:solidFill>
                      <a:srgbClr val="D4E8C6"/>
                    </a:solidFill>
                  </a:tcPr>
                </a:tc>
                <a:tc>
                  <a:txBody>
                    <a:bodyPr/>
                    <a:lstStyle/>
                    <a:p>
                      <a:pPr algn="l"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Event Planning and Management</a:t>
                      </a:r>
                      <a:endParaRPr lang="zh-CN" sz="12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45720" marR="45720" anchor="ctr">
                    <a:solidFill>
                      <a:srgbClr val="D4E8C6"/>
                    </a:solidFill>
                  </a:tcPr>
                </a:tc>
                <a:tc>
                  <a:txBody>
                    <a:bodyPr/>
                    <a:lstStyle/>
                    <a:p>
                      <a:pPr algn="l" fontAlgn="ctr"/>
                      <a:r>
                        <a:rPr lang="en-US" sz="1200" b="0" i="0" u="none" strike="noStrike" dirty="0" err="1">
                          <a:solidFill>
                            <a:srgbClr val="000000"/>
                          </a:solidFill>
                          <a:effectLst/>
                          <a:latin typeface="Microsoft YaHei" panose="020B0503020204020204" pitchFamily="34" charset="-122"/>
                          <a:ea typeface="Microsoft YaHei" panose="020B0503020204020204" pitchFamily="34" charset="-122"/>
                        </a:rPr>
                        <a:t>节庆活动策划与管理</a:t>
                      </a:r>
                      <a:endParaRPr lang="zh-CN" sz="12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45720" marR="45720" anchor="ctr">
                    <a:solidFill>
                      <a:srgbClr val="D4E8C6"/>
                    </a:solidFill>
                  </a:tcPr>
                </a:tc>
                <a:tc>
                  <a:txBody>
                    <a:bodyPr/>
                    <a:lstStyle/>
                    <a:p>
                      <a:pPr algn="ctr"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3</a:t>
                      </a:r>
                      <a:endParaRPr lang="zh-CN" sz="12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45720" marR="45720" anchor="ctr">
                    <a:solidFill>
                      <a:srgbClr val="D4E8C6"/>
                    </a:solidFill>
                  </a:tcPr>
                </a:tc>
                <a:tc>
                  <a:txBody>
                    <a:bodyPr/>
                    <a:lstStyle/>
                    <a:p>
                      <a:pPr algn="ctr"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2</a:t>
                      </a:r>
                      <a:endParaRPr lang="zh-CN" sz="12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45720" marR="45720" anchor="ctr">
                    <a:solidFill>
                      <a:srgbClr val="D4E8C6"/>
                    </a:solidFill>
                  </a:tcPr>
                </a:tc>
                <a:extLst>
                  <a:ext uri="{0D108BD9-81ED-4DB2-BD59-A6C34878D82A}">
                    <a16:rowId xmlns:a16="http://schemas.microsoft.com/office/drawing/2014/main" val="3366841437"/>
                  </a:ext>
                </a:extLst>
              </a:tr>
              <a:tr h="286455">
                <a:tc>
                  <a:txBody>
                    <a:bodyPr/>
                    <a:lstStyle/>
                    <a:p>
                      <a:pPr algn="ctr"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TEM2003</a:t>
                      </a:r>
                      <a:endParaRPr lang="zh-CN" sz="12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45720" marR="45720" anchor="ctr">
                    <a:solidFill>
                      <a:srgbClr val="EFF6EA"/>
                    </a:solidFill>
                  </a:tcPr>
                </a:tc>
                <a:tc>
                  <a:txBody>
                    <a:bodyPr/>
                    <a:lstStyle/>
                    <a:p>
                      <a:pPr algn="l"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Introduction to Hospitality and Tourism</a:t>
                      </a:r>
                      <a:endParaRPr lang="zh-CN" sz="12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45720" marR="45720" anchor="ctr">
                    <a:solidFill>
                      <a:srgbClr val="EFF6EA"/>
                    </a:solidFill>
                  </a:tcPr>
                </a:tc>
                <a:tc>
                  <a:txBody>
                    <a:bodyPr/>
                    <a:lstStyle/>
                    <a:p>
                      <a:pPr algn="l" fontAlgn="ctr"/>
                      <a:r>
                        <a:rPr lang="en-US" sz="1200" b="0" i="0" u="none" strike="noStrike" dirty="0" err="1">
                          <a:solidFill>
                            <a:srgbClr val="000000"/>
                          </a:solidFill>
                          <a:effectLst/>
                          <a:latin typeface="Microsoft YaHei" panose="020B0503020204020204" pitchFamily="34" charset="-122"/>
                          <a:ea typeface="Microsoft YaHei" panose="020B0503020204020204" pitchFamily="34" charset="-122"/>
                        </a:rPr>
                        <a:t>款待与旅游导论</a:t>
                      </a:r>
                      <a:endParaRPr lang="zh-CN" sz="12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45720" marR="45720" anchor="ctr">
                    <a:solidFill>
                      <a:srgbClr val="EFF6EA"/>
                    </a:solidFill>
                  </a:tcPr>
                </a:tc>
                <a:tc>
                  <a:txBody>
                    <a:bodyPr/>
                    <a:lstStyle/>
                    <a:p>
                      <a:pPr algn="ctr"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3</a:t>
                      </a:r>
                      <a:endParaRPr lang="zh-CN" sz="12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45720" marR="45720" anchor="ctr">
                    <a:solidFill>
                      <a:srgbClr val="EFF6EA"/>
                    </a:solidFill>
                  </a:tcPr>
                </a:tc>
                <a:tc>
                  <a:txBody>
                    <a:bodyPr/>
                    <a:lstStyle/>
                    <a:p>
                      <a:pPr algn="ctr"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2</a:t>
                      </a:r>
                      <a:endParaRPr lang="zh-CN" sz="12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45720" marR="45720" anchor="ctr">
                    <a:solidFill>
                      <a:srgbClr val="EFF6EA"/>
                    </a:solidFill>
                  </a:tcPr>
                </a:tc>
                <a:extLst>
                  <a:ext uri="{0D108BD9-81ED-4DB2-BD59-A6C34878D82A}">
                    <a16:rowId xmlns:a16="http://schemas.microsoft.com/office/drawing/2014/main" val="2207653974"/>
                  </a:ext>
                </a:extLst>
              </a:tr>
            </a:tbl>
          </a:graphicData>
        </a:graphic>
      </p:graphicFrame>
      <p:pic>
        <p:nvPicPr>
          <p:cNvPr id="10" name="图片 9">
            <a:extLst>
              <a:ext uri="{FF2B5EF4-FFF2-40B4-BE49-F238E27FC236}">
                <a16:creationId xmlns:a16="http://schemas.microsoft.com/office/drawing/2014/main" id="{B63B0324-696F-F14E-8339-7FEF4E6D3FD6}"/>
              </a:ext>
            </a:extLst>
          </p:cNvPr>
          <p:cNvPicPr>
            <a:picLocks noChangeAspect="1"/>
          </p:cNvPicPr>
          <p:nvPr/>
        </p:nvPicPr>
        <p:blipFill>
          <a:blip r:embed="rId2"/>
          <a:stretch>
            <a:fillRect/>
          </a:stretch>
        </p:blipFill>
        <p:spPr>
          <a:xfrm>
            <a:off x="508945" y="366278"/>
            <a:ext cx="1447782" cy="611739"/>
          </a:xfrm>
          <a:prstGeom prst="rect">
            <a:avLst/>
          </a:prstGeom>
        </p:spPr>
      </p:pic>
      <p:graphicFrame>
        <p:nvGraphicFramePr>
          <p:cNvPr id="13" name="表格 12">
            <a:extLst>
              <a:ext uri="{FF2B5EF4-FFF2-40B4-BE49-F238E27FC236}">
                <a16:creationId xmlns:a16="http://schemas.microsoft.com/office/drawing/2014/main" id="{EFEB5B70-29B6-D244-8898-99BF5A2FA9FA}"/>
              </a:ext>
            </a:extLst>
          </p:cNvPr>
          <p:cNvGraphicFramePr>
            <a:graphicFrameLocks noGrp="1"/>
          </p:cNvGraphicFramePr>
          <p:nvPr>
            <p:extLst>
              <p:ext uri="{D42A27DB-BD31-4B8C-83A1-F6EECF244321}">
                <p14:modId xmlns:p14="http://schemas.microsoft.com/office/powerpoint/2010/main" val="3000958536"/>
              </p:ext>
            </p:extLst>
          </p:nvPr>
        </p:nvGraphicFramePr>
        <p:xfrm>
          <a:off x="1100253" y="3570977"/>
          <a:ext cx="9991494" cy="2468880"/>
        </p:xfrm>
        <a:graphic>
          <a:graphicData uri="http://schemas.openxmlformats.org/drawingml/2006/table">
            <a:tbl>
              <a:tblPr firstRow="1" bandRow="1">
                <a:tableStyleId>{7DF18680-E054-41AD-8BC1-D1AEF772440D}</a:tableStyleId>
              </a:tblPr>
              <a:tblGrid>
                <a:gridCol w="1144028">
                  <a:extLst>
                    <a:ext uri="{9D8B030D-6E8A-4147-A177-3AD203B41FA5}">
                      <a16:colId xmlns:a16="http://schemas.microsoft.com/office/drawing/2014/main" val="1949812063"/>
                    </a:ext>
                  </a:extLst>
                </a:gridCol>
                <a:gridCol w="4557359">
                  <a:extLst>
                    <a:ext uri="{9D8B030D-6E8A-4147-A177-3AD203B41FA5}">
                      <a16:colId xmlns:a16="http://schemas.microsoft.com/office/drawing/2014/main" val="3522780759"/>
                    </a:ext>
                  </a:extLst>
                </a:gridCol>
                <a:gridCol w="2855383">
                  <a:extLst>
                    <a:ext uri="{9D8B030D-6E8A-4147-A177-3AD203B41FA5}">
                      <a16:colId xmlns:a16="http://schemas.microsoft.com/office/drawing/2014/main" val="3844700053"/>
                    </a:ext>
                  </a:extLst>
                </a:gridCol>
                <a:gridCol w="717362">
                  <a:extLst>
                    <a:ext uri="{9D8B030D-6E8A-4147-A177-3AD203B41FA5}">
                      <a16:colId xmlns:a16="http://schemas.microsoft.com/office/drawing/2014/main" val="2367330215"/>
                    </a:ext>
                  </a:extLst>
                </a:gridCol>
                <a:gridCol w="717362">
                  <a:extLst>
                    <a:ext uri="{9D8B030D-6E8A-4147-A177-3AD203B41FA5}">
                      <a16:colId xmlns:a16="http://schemas.microsoft.com/office/drawing/2014/main" val="3925551542"/>
                    </a:ext>
                  </a:extLst>
                </a:gridCol>
              </a:tblGrid>
              <a:tr h="215900">
                <a:tc>
                  <a:txBody>
                    <a:bodyPr/>
                    <a:lstStyle/>
                    <a:p>
                      <a:pPr algn="ctr" rtl="0" fontAlgn="ctr"/>
                      <a:r>
                        <a:rPr lang="en-GB" sz="1200" b="1" i="0" u="none" strike="noStrike" dirty="0">
                          <a:solidFill>
                            <a:srgbClr val="FFFFFF"/>
                          </a:solidFill>
                          <a:effectLst/>
                          <a:latin typeface="Microsoft YaHei" panose="020B0503020204020204" pitchFamily="34" charset="-122"/>
                          <a:ea typeface="Microsoft YaHei" panose="020B0503020204020204" pitchFamily="34" charset="-122"/>
                        </a:rPr>
                        <a:t>Code</a:t>
                      </a:r>
                    </a:p>
                  </a:txBody>
                  <a:tcPr marL="45720" marR="45720" anchor="ctr">
                    <a:solidFill>
                      <a:schemeClr val="accent6">
                        <a:lumMod val="50000"/>
                      </a:schemeClr>
                    </a:solidFill>
                  </a:tcPr>
                </a:tc>
                <a:tc>
                  <a:txBody>
                    <a:bodyPr/>
                    <a:lstStyle/>
                    <a:p>
                      <a:pPr algn="l" rtl="0" fontAlgn="ctr"/>
                      <a:r>
                        <a:rPr lang="en-GB" sz="1200" b="1" i="0" u="none" strike="noStrike" dirty="0">
                          <a:solidFill>
                            <a:srgbClr val="FFFFFF"/>
                          </a:solidFill>
                          <a:effectLst/>
                          <a:latin typeface="Microsoft YaHei" panose="020B0503020204020204" pitchFamily="34" charset="-122"/>
                          <a:ea typeface="Microsoft YaHei" panose="020B0503020204020204" pitchFamily="34" charset="-122"/>
                        </a:rPr>
                        <a:t>English Title</a:t>
                      </a:r>
                    </a:p>
                  </a:txBody>
                  <a:tcPr marL="45720" marR="45720" anchor="ctr">
                    <a:solidFill>
                      <a:schemeClr val="accent6">
                        <a:lumMod val="50000"/>
                      </a:schemeClr>
                    </a:solidFill>
                  </a:tcPr>
                </a:tc>
                <a:tc>
                  <a:txBody>
                    <a:bodyPr/>
                    <a:lstStyle/>
                    <a:p>
                      <a:pPr algn="l" rtl="0" fontAlgn="ctr"/>
                      <a:r>
                        <a:rPr lang="en-GB" sz="1200" b="1" i="0" u="none" strike="noStrike" dirty="0">
                          <a:solidFill>
                            <a:srgbClr val="FFFFFF"/>
                          </a:solidFill>
                          <a:effectLst/>
                          <a:latin typeface="Microsoft YaHei" panose="020B0503020204020204" pitchFamily="34" charset="-122"/>
                          <a:ea typeface="Microsoft YaHei" panose="020B0503020204020204" pitchFamily="34" charset="-122"/>
                        </a:rPr>
                        <a:t>Chinese Title</a:t>
                      </a:r>
                    </a:p>
                  </a:txBody>
                  <a:tcPr marL="45720" marR="45720" anchor="ctr">
                    <a:solidFill>
                      <a:schemeClr val="accent6">
                        <a:lumMod val="50000"/>
                      </a:schemeClr>
                    </a:solidFill>
                  </a:tcPr>
                </a:tc>
                <a:tc>
                  <a:txBody>
                    <a:bodyPr/>
                    <a:lstStyle/>
                    <a:p>
                      <a:pPr algn="ctr" rtl="0" fontAlgn="ctr"/>
                      <a:r>
                        <a:rPr lang="en-GB" sz="1200" b="1" i="0" u="none" strike="noStrike" dirty="0">
                          <a:solidFill>
                            <a:srgbClr val="FFFFFF"/>
                          </a:solidFill>
                          <a:effectLst/>
                          <a:latin typeface="Microsoft YaHei" panose="020B0503020204020204" pitchFamily="34" charset="-122"/>
                          <a:ea typeface="Microsoft YaHei" panose="020B0503020204020204" pitchFamily="34" charset="-122"/>
                        </a:rPr>
                        <a:t>Units</a:t>
                      </a:r>
                    </a:p>
                  </a:txBody>
                  <a:tcPr marL="45720" marR="45720" anchor="ctr">
                    <a:solidFill>
                      <a:schemeClr val="accent6">
                        <a:lumMod val="50000"/>
                      </a:schemeClr>
                    </a:solidFill>
                  </a:tcPr>
                </a:tc>
                <a:tc>
                  <a:txBody>
                    <a:bodyPr/>
                    <a:lstStyle/>
                    <a:p>
                      <a:pPr algn="ctr" rtl="0" fontAlgn="ctr"/>
                      <a:r>
                        <a:rPr lang="en-GB" sz="1200" b="1" i="0" u="none" strike="noStrike" dirty="0">
                          <a:solidFill>
                            <a:srgbClr val="FFFFFF"/>
                          </a:solidFill>
                          <a:effectLst/>
                          <a:latin typeface="Microsoft YaHei" panose="020B0503020204020204" pitchFamily="34" charset="-122"/>
                          <a:ea typeface="Microsoft YaHei" panose="020B0503020204020204" pitchFamily="34" charset="-122"/>
                        </a:rPr>
                        <a:t>Level</a:t>
                      </a:r>
                    </a:p>
                  </a:txBody>
                  <a:tcPr marL="45720" marR="45720" anchor="ctr">
                    <a:solidFill>
                      <a:schemeClr val="accent6">
                        <a:lumMod val="50000"/>
                      </a:schemeClr>
                    </a:solidFill>
                  </a:tcPr>
                </a:tc>
                <a:extLst>
                  <a:ext uri="{0D108BD9-81ED-4DB2-BD59-A6C34878D82A}">
                    <a16:rowId xmlns:a16="http://schemas.microsoft.com/office/drawing/2014/main" val="499975824"/>
                  </a:ext>
                </a:extLst>
              </a:tr>
              <a:tr h="228600">
                <a:tc>
                  <a:txBody>
                    <a:bodyPr/>
                    <a:lstStyle/>
                    <a:p>
                      <a:pPr algn="ctr"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CCM3093</a:t>
                      </a:r>
                    </a:p>
                  </a:txBody>
                  <a:tcPr marL="45720" marR="45720" anchor="ctr">
                    <a:solidFill>
                      <a:srgbClr val="D4E8C6"/>
                    </a:solidFill>
                  </a:tcPr>
                </a:tc>
                <a:tc>
                  <a:txBody>
                    <a:bodyPr/>
                    <a:lstStyle/>
                    <a:p>
                      <a:pPr algn="l"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Basic Studies of Cultural Tourism in China</a:t>
                      </a:r>
                    </a:p>
                  </a:txBody>
                  <a:tcPr marL="45720" marR="45720" anchor="ctr">
                    <a:solidFill>
                      <a:srgbClr val="D4E8C6"/>
                    </a:solidFill>
                  </a:tcPr>
                </a:tc>
                <a:tc>
                  <a:txBody>
                    <a:bodyPr/>
                    <a:lstStyle/>
                    <a:p>
                      <a:pPr algn="l" fontAlgn="ctr"/>
                      <a:r>
                        <a:rPr lang="zh-CN" altLang="en-US" sz="1200" b="0" i="0" u="none" strike="noStrike" dirty="0">
                          <a:solidFill>
                            <a:srgbClr val="000000"/>
                          </a:solidFill>
                          <a:effectLst/>
                          <a:latin typeface="Microsoft YaHei" panose="020B0503020204020204" pitchFamily="34" charset="-122"/>
                          <a:ea typeface="Microsoft YaHei" panose="020B0503020204020204" pitchFamily="34" charset="-122"/>
                        </a:rPr>
                        <a:t>中国文化旅游基础</a:t>
                      </a:r>
                    </a:p>
                  </a:txBody>
                  <a:tcPr marL="45720" marR="45720" anchor="ctr">
                    <a:solidFill>
                      <a:srgbClr val="D4E8C6"/>
                    </a:solidFill>
                  </a:tcPr>
                </a:tc>
                <a:tc>
                  <a:txBody>
                    <a:bodyPr/>
                    <a:lstStyle/>
                    <a:p>
                      <a:pPr algn="ctr"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3</a:t>
                      </a:r>
                    </a:p>
                  </a:txBody>
                  <a:tcPr marL="45720" marR="45720" anchor="ctr">
                    <a:solidFill>
                      <a:srgbClr val="D4E8C6"/>
                    </a:solidFill>
                  </a:tcPr>
                </a:tc>
                <a:tc>
                  <a:txBody>
                    <a:bodyPr/>
                    <a:lstStyle/>
                    <a:p>
                      <a:pPr algn="ctr"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3</a:t>
                      </a:r>
                    </a:p>
                  </a:txBody>
                  <a:tcPr marL="45720" marR="45720" anchor="ctr">
                    <a:solidFill>
                      <a:srgbClr val="D4E8C6"/>
                    </a:solidFill>
                  </a:tcPr>
                </a:tc>
                <a:extLst>
                  <a:ext uri="{0D108BD9-81ED-4DB2-BD59-A6C34878D82A}">
                    <a16:rowId xmlns:a16="http://schemas.microsoft.com/office/drawing/2014/main" val="3011792400"/>
                  </a:ext>
                </a:extLst>
              </a:tr>
              <a:tr h="228600">
                <a:tc>
                  <a:txBody>
                    <a:bodyPr/>
                    <a:lstStyle/>
                    <a:p>
                      <a:pPr algn="ctr"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CCM3133</a:t>
                      </a:r>
                    </a:p>
                  </a:txBody>
                  <a:tcPr marL="45720" marR="45720" anchor="ctr">
                    <a:solidFill>
                      <a:srgbClr val="EFF6EA"/>
                    </a:solidFill>
                  </a:tcPr>
                </a:tc>
                <a:tc>
                  <a:txBody>
                    <a:bodyPr/>
                    <a:lstStyle/>
                    <a:p>
                      <a:pPr algn="l"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Exhibition Design: Creative Interpretation and Management</a:t>
                      </a:r>
                    </a:p>
                  </a:txBody>
                  <a:tcPr marL="45720" marR="45720" anchor="ctr">
                    <a:solidFill>
                      <a:srgbClr val="EFF6EA"/>
                    </a:solidFill>
                  </a:tcPr>
                </a:tc>
                <a:tc>
                  <a:txBody>
                    <a:bodyPr/>
                    <a:lstStyle/>
                    <a:p>
                      <a:pPr algn="l" fontAlgn="ctr"/>
                      <a:r>
                        <a:rPr lang="zh-CN" altLang="en-US" sz="1200" b="0" i="0" u="none" strike="noStrike" dirty="0">
                          <a:solidFill>
                            <a:srgbClr val="000000"/>
                          </a:solidFill>
                          <a:effectLst/>
                          <a:latin typeface="Microsoft YaHei" panose="020B0503020204020204" pitchFamily="34" charset="-122"/>
                          <a:ea typeface="Microsoft YaHei" panose="020B0503020204020204" pitchFamily="34" charset="-122"/>
                        </a:rPr>
                        <a:t>展览设计：创意演绎及管理</a:t>
                      </a:r>
                    </a:p>
                  </a:txBody>
                  <a:tcPr marL="45720" marR="45720" anchor="ctr">
                    <a:solidFill>
                      <a:srgbClr val="EFF6EA"/>
                    </a:solidFill>
                  </a:tcPr>
                </a:tc>
                <a:tc>
                  <a:txBody>
                    <a:bodyPr/>
                    <a:lstStyle/>
                    <a:p>
                      <a:pPr algn="ctr"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3</a:t>
                      </a:r>
                    </a:p>
                  </a:txBody>
                  <a:tcPr marL="45720" marR="45720" anchor="ctr">
                    <a:solidFill>
                      <a:srgbClr val="EFF6EA"/>
                    </a:solidFill>
                  </a:tcPr>
                </a:tc>
                <a:tc>
                  <a:txBody>
                    <a:bodyPr/>
                    <a:lstStyle/>
                    <a:p>
                      <a:pPr algn="ctr"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3</a:t>
                      </a:r>
                    </a:p>
                  </a:txBody>
                  <a:tcPr marL="45720" marR="45720" anchor="ctr">
                    <a:solidFill>
                      <a:srgbClr val="EFF6EA"/>
                    </a:solidFill>
                  </a:tcPr>
                </a:tc>
                <a:extLst>
                  <a:ext uri="{0D108BD9-81ED-4DB2-BD59-A6C34878D82A}">
                    <a16:rowId xmlns:a16="http://schemas.microsoft.com/office/drawing/2014/main" val="2736524069"/>
                  </a:ext>
                </a:extLst>
              </a:tr>
              <a:tr h="215900">
                <a:tc>
                  <a:txBody>
                    <a:bodyPr/>
                    <a:lstStyle/>
                    <a:p>
                      <a:pPr algn="ctr"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CCM4053</a:t>
                      </a:r>
                    </a:p>
                  </a:txBody>
                  <a:tcPr marL="45720" marR="45720" anchor="ctr">
                    <a:solidFill>
                      <a:srgbClr val="D4E8C6"/>
                    </a:solidFill>
                  </a:tcPr>
                </a:tc>
                <a:tc>
                  <a:txBody>
                    <a:bodyPr/>
                    <a:lstStyle/>
                    <a:p>
                      <a:pPr algn="l"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Cultural Heritage and Tourism</a:t>
                      </a:r>
                    </a:p>
                  </a:txBody>
                  <a:tcPr marL="45720" marR="45720" anchor="ctr">
                    <a:solidFill>
                      <a:srgbClr val="D4E8C6"/>
                    </a:solidFill>
                  </a:tcPr>
                </a:tc>
                <a:tc>
                  <a:txBody>
                    <a:bodyPr/>
                    <a:lstStyle/>
                    <a:p>
                      <a:pPr algn="l" fontAlgn="ctr"/>
                      <a:r>
                        <a:rPr lang="zh-CN" altLang="en-US" sz="1200" b="0" i="0" u="none" strike="noStrike" dirty="0">
                          <a:solidFill>
                            <a:srgbClr val="000000"/>
                          </a:solidFill>
                          <a:effectLst/>
                          <a:latin typeface="Microsoft YaHei" panose="020B0503020204020204" pitchFamily="34" charset="-122"/>
                          <a:ea typeface="Microsoft YaHei" panose="020B0503020204020204" pitchFamily="34" charset="-122"/>
                        </a:rPr>
                        <a:t>文化遗产及旅游业</a:t>
                      </a:r>
                    </a:p>
                  </a:txBody>
                  <a:tcPr marL="45720" marR="45720" anchor="ctr">
                    <a:solidFill>
                      <a:srgbClr val="D4E8C6"/>
                    </a:solidFill>
                  </a:tcPr>
                </a:tc>
                <a:tc>
                  <a:txBody>
                    <a:bodyPr/>
                    <a:lstStyle/>
                    <a:p>
                      <a:pPr algn="ctr" fontAlgn="ctr"/>
                      <a:r>
                        <a:rPr lang="en-US" sz="1200" b="0" i="0" u="none" strike="noStrike">
                          <a:solidFill>
                            <a:srgbClr val="000000"/>
                          </a:solidFill>
                          <a:effectLst/>
                          <a:latin typeface="Microsoft YaHei" panose="020B0503020204020204" pitchFamily="34" charset="-122"/>
                          <a:ea typeface="Microsoft YaHei" panose="020B0503020204020204" pitchFamily="34" charset="-122"/>
                        </a:rPr>
                        <a:t>3</a:t>
                      </a:r>
                    </a:p>
                  </a:txBody>
                  <a:tcPr marL="45720" marR="45720" anchor="ctr">
                    <a:solidFill>
                      <a:srgbClr val="D4E8C6"/>
                    </a:solidFill>
                  </a:tcPr>
                </a:tc>
                <a:tc>
                  <a:txBody>
                    <a:bodyPr/>
                    <a:lstStyle/>
                    <a:p>
                      <a:pPr algn="ctr"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4</a:t>
                      </a:r>
                    </a:p>
                  </a:txBody>
                  <a:tcPr marL="45720" marR="45720" anchor="ctr">
                    <a:solidFill>
                      <a:srgbClr val="D4E8C6"/>
                    </a:solidFill>
                  </a:tcPr>
                </a:tc>
                <a:extLst>
                  <a:ext uri="{0D108BD9-81ED-4DB2-BD59-A6C34878D82A}">
                    <a16:rowId xmlns:a16="http://schemas.microsoft.com/office/drawing/2014/main" val="3878597211"/>
                  </a:ext>
                </a:extLst>
              </a:tr>
              <a:tr h="215900">
                <a:tc>
                  <a:txBody>
                    <a:bodyPr/>
                    <a:lstStyle/>
                    <a:p>
                      <a:pPr algn="ctr"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TEM3003</a:t>
                      </a:r>
                    </a:p>
                  </a:txBody>
                  <a:tcPr marL="45720" marR="45720" anchor="ctr">
                    <a:solidFill>
                      <a:srgbClr val="EFF6EA"/>
                    </a:solidFill>
                  </a:tcPr>
                </a:tc>
                <a:tc>
                  <a:txBody>
                    <a:bodyPr/>
                    <a:lstStyle/>
                    <a:p>
                      <a:pPr algn="l"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Leisure and Society</a:t>
                      </a:r>
                    </a:p>
                  </a:txBody>
                  <a:tcPr marL="45720" marR="45720" anchor="ctr">
                    <a:solidFill>
                      <a:srgbClr val="EFF6EA"/>
                    </a:solidFill>
                  </a:tcPr>
                </a:tc>
                <a:tc>
                  <a:txBody>
                    <a:bodyPr/>
                    <a:lstStyle/>
                    <a:p>
                      <a:pPr algn="l" fontAlgn="ctr"/>
                      <a:r>
                        <a:rPr lang="zh-CN" altLang="en-US" sz="1200" b="0" i="0" u="none" strike="noStrike" dirty="0">
                          <a:solidFill>
                            <a:srgbClr val="000000"/>
                          </a:solidFill>
                          <a:effectLst/>
                          <a:latin typeface="Microsoft YaHei" panose="020B0503020204020204" pitchFamily="34" charset="-122"/>
                          <a:ea typeface="Microsoft YaHei" panose="020B0503020204020204" pitchFamily="34" charset="-122"/>
                        </a:rPr>
                        <a:t>休闲与社会</a:t>
                      </a:r>
                    </a:p>
                  </a:txBody>
                  <a:tcPr marL="45720" marR="45720" anchor="ctr">
                    <a:solidFill>
                      <a:srgbClr val="EFF6EA"/>
                    </a:solidFill>
                  </a:tcPr>
                </a:tc>
                <a:tc>
                  <a:txBody>
                    <a:bodyPr/>
                    <a:lstStyle/>
                    <a:p>
                      <a:pPr algn="ctr"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3</a:t>
                      </a:r>
                    </a:p>
                  </a:txBody>
                  <a:tcPr marL="45720" marR="45720" anchor="ctr">
                    <a:solidFill>
                      <a:srgbClr val="EFF6EA"/>
                    </a:solidFill>
                  </a:tcPr>
                </a:tc>
                <a:tc>
                  <a:txBody>
                    <a:bodyPr/>
                    <a:lstStyle/>
                    <a:p>
                      <a:pPr algn="ctr"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3</a:t>
                      </a:r>
                    </a:p>
                  </a:txBody>
                  <a:tcPr marL="45720" marR="45720" anchor="ctr">
                    <a:solidFill>
                      <a:srgbClr val="EFF6EA"/>
                    </a:solidFill>
                  </a:tcPr>
                </a:tc>
                <a:extLst>
                  <a:ext uri="{0D108BD9-81ED-4DB2-BD59-A6C34878D82A}">
                    <a16:rowId xmlns:a16="http://schemas.microsoft.com/office/drawing/2014/main" val="4005079069"/>
                  </a:ext>
                </a:extLst>
              </a:tr>
              <a:tr h="215900">
                <a:tc>
                  <a:txBody>
                    <a:bodyPr/>
                    <a:lstStyle/>
                    <a:p>
                      <a:pPr algn="ctr"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TEM3013</a:t>
                      </a:r>
                    </a:p>
                  </a:txBody>
                  <a:tcPr marL="45720" marR="45720" anchor="ctr">
                    <a:solidFill>
                      <a:srgbClr val="D4E8C6"/>
                    </a:solidFill>
                  </a:tcPr>
                </a:tc>
                <a:tc>
                  <a:txBody>
                    <a:bodyPr/>
                    <a:lstStyle/>
                    <a:p>
                      <a:pPr algn="l"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Introduction to Entertainment Business</a:t>
                      </a:r>
                    </a:p>
                  </a:txBody>
                  <a:tcPr marL="45720" marR="45720" anchor="ctr">
                    <a:solidFill>
                      <a:srgbClr val="D4E8C6"/>
                    </a:solidFill>
                  </a:tcPr>
                </a:tc>
                <a:tc>
                  <a:txBody>
                    <a:bodyPr/>
                    <a:lstStyle/>
                    <a:p>
                      <a:pPr algn="l" fontAlgn="ctr"/>
                      <a:r>
                        <a:rPr lang="zh-CN" altLang="en-US" sz="1200" b="0" i="0" u="none" strike="noStrike" dirty="0">
                          <a:solidFill>
                            <a:srgbClr val="000000"/>
                          </a:solidFill>
                          <a:effectLst/>
                          <a:latin typeface="Microsoft YaHei" panose="020B0503020204020204" pitchFamily="34" charset="-122"/>
                          <a:ea typeface="Microsoft YaHei" panose="020B0503020204020204" pitchFamily="34" charset="-122"/>
                        </a:rPr>
                        <a:t>娱乐产业导论</a:t>
                      </a:r>
                    </a:p>
                  </a:txBody>
                  <a:tcPr marL="45720" marR="45720" anchor="ctr">
                    <a:solidFill>
                      <a:srgbClr val="D4E8C6"/>
                    </a:solidFill>
                  </a:tcPr>
                </a:tc>
                <a:tc>
                  <a:txBody>
                    <a:bodyPr/>
                    <a:lstStyle/>
                    <a:p>
                      <a:pPr algn="ctr"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3</a:t>
                      </a:r>
                    </a:p>
                  </a:txBody>
                  <a:tcPr marL="45720" marR="45720" anchor="ctr">
                    <a:solidFill>
                      <a:srgbClr val="D4E8C6"/>
                    </a:solidFill>
                  </a:tcPr>
                </a:tc>
                <a:tc>
                  <a:txBody>
                    <a:bodyPr/>
                    <a:lstStyle/>
                    <a:p>
                      <a:pPr algn="ctr"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3</a:t>
                      </a:r>
                    </a:p>
                  </a:txBody>
                  <a:tcPr marL="45720" marR="45720" anchor="ctr">
                    <a:solidFill>
                      <a:srgbClr val="D4E8C6"/>
                    </a:solidFill>
                  </a:tcPr>
                </a:tc>
                <a:extLst>
                  <a:ext uri="{0D108BD9-81ED-4DB2-BD59-A6C34878D82A}">
                    <a16:rowId xmlns:a16="http://schemas.microsoft.com/office/drawing/2014/main" val="1546868138"/>
                  </a:ext>
                </a:extLst>
              </a:tr>
              <a:tr h="215900">
                <a:tc>
                  <a:txBody>
                    <a:bodyPr/>
                    <a:lstStyle/>
                    <a:p>
                      <a:pPr algn="ctr"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TEM3023</a:t>
                      </a:r>
                    </a:p>
                  </a:txBody>
                  <a:tcPr marL="45720" marR="45720" anchor="ctr">
                    <a:solidFill>
                      <a:srgbClr val="EFF6EA"/>
                    </a:solidFill>
                  </a:tcPr>
                </a:tc>
                <a:tc>
                  <a:txBody>
                    <a:bodyPr/>
                    <a:lstStyle/>
                    <a:p>
                      <a:pPr algn="l"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Club Management</a:t>
                      </a:r>
                    </a:p>
                  </a:txBody>
                  <a:tcPr marL="45720" marR="45720" anchor="ctr">
                    <a:solidFill>
                      <a:srgbClr val="EFF6EA"/>
                    </a:solidFill>
                  </a:tcPr>
                </a:tc>
                <a:tc>
                  <a:txBody>
                    <a:bodyPr/>
                    <a:lstStyle/>
                    <a:p>
                      <a:pPr algn="l" fontAlgn="ctr"/>
                      <a:r>
                        <a:rPr lang="zh-CN" altLang="en-US" sz="1200" b="0" i="0" u="none" strike="noStrike" dirty="0">
                          <a:solidFill>
                            <a:srgbClr val="000000"/>
                          </a:solidFill>
                          <a:effectLst/>
                          <a:latin typeface="Microsoft YaHei" panose="020B0503020204020204" pitchFamily="34" charset="-122"/>
                          <a:ea typeface="Microsoft YaHei" panose="020B0503020204020204" pitchFamily="34" charset="-122"/>
                        </a:rPr>
                        <a:t>俱乐部管理</a:t>
                      </a:r>
                    </a:p>
                  </a:txBody>
                  <a:tcPr marL="45720" marR="45720" anchor="ctr">
                    <a:solidFill>
                      <a:srgbClr val="EFF6EA"/>
                    </a:solidFill>
                  </a:tcPr>
                </a:tc>
                <a:tc>
                  <a:txBody>
                    <a:bodyPr/>
                    <a:lstStyle/>
                    <a:p>
                      <a:pPr algn="ctr"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3</a:t>
                      </a:r>
                    </a:p>
                  </a:txBody>
                  <a:tcPr marL="45720" marR="45720" anchor="ctr">
                    <a:solidFill>
                      <a:srgbClr val="EFF6EA"/>
                    </a:solidFill>
                  </a:tcPr>
                </a:tc>
                <a:tc>
                  <a:txBody>
                    <a:bodyPr/>
                    <a:lstStyle/>
                    <a:p>
                      <a:pPr algn="ctr"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3</a:t>
                      </a:r>
                    </a:p>
                  </a:txBody>
                  <a:tcPr marL="45720" marR="45720" anchor="ctr">
                    <a:solidFill>
                      <a:srgbClr val="EFF6EA"/>
                    </a:solidFill>
                  </a:tcPr>
                </a:tc>
                <a:extLst>
                  <a:ext uri="{0D108BD9-81ED-4DB2-BD59-A6C34878D82A}">
                    <a16:rowId xmlns:a16="http://schemas.microsoft.com/office/drawing/2014/main" val="3395924392"/>
                  </a:ext>
                </a:extLst>
              </a:tr>
              <a:tr h="215900">
                <a:tc>
                  <a:txBody>
                    <a:bodyPr/>
                    <a:lstStyle/>
                    <a:p>
                      <a:pPr algn="ctr"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TEM3033</a:t>
                      </a:r>
                    </a:p>
                  </a:txBody>
                  <a:tcPr marL="45720" marR="45720" anchor="ctr">
                    <a:solidFill>
                      <a:srgbClr val="D4E8C6"/>
                    </a:solidFill>
                  </a:tcPr>
                </a:tc>
                <a:tc>
                  <a:txBody>
                    <a:bodyPr/>
                    <a:lstStyle/>
                    <a:p>
                      <a:pPr algn="l"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Resort Management</a:t>
                      </a:r>
                    </a:p>
                  </a:txBody>
                  <a:tcPr marL="45720" marR="45720" anchor="ctr">
                    <a:solidFill>
                      <a:srgbClr val="D4E8C6"/>
                    </a:solidFill>
                  </a:tcPr>
                </a:tc>
                <a:tc>
                  <a:txBody>
                    <a:bodyPr/>
                    <a:lstStyle/>
                    <a:p>
                      <a:pPr algn="l" fontAlgn="ctr"/>
                      <a:r>
                        <a:rPr lang="zh-CN" altLang="en-US" sz="1200" b="0" i="0" u="none" strike="noStrike" dirty="0">
                          <a:solidFill>
                            <a:srgbClr val="000000"/>
                          </a:solidFill>
                          <a:effectLst/>
                          <a:latin typeface="Microsoft YaHei" panose="020B0503020204020204" pitchFamily="34" charset="-122"/>
                          <a:ea typeface="Microsoft YaHei" panose="020B0503020204020204" pitchFamily="34" charset="-122"/>
                        </a:rPr>
                        <a:t>度假村管理</a:t>
                      </a:r>
                    </a:p>
                  </a:txBody>
                  <a:tcPr marL="45720" marR="45720" anchor="ctr">
                    <a:solidFill>
                      <a:srgbClr val="D4E8C6"/>
                    </a:solidFill>
                  </a:tcPr>
                </a:tc>
                <a:tc>
                  <a:txBody>
                    <a:bodyPr/>
                    <a:lstStyle/>
                    <a:p>
                      <a:pPr algn="ctr"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3</a:t>
                      </a:r>
                    </a:p>
                  </a:txBody>
                  <a:tcPr marL="45720" marR="45720" anchor="ctr">
                    <a:solidFill>
                      <a:srgbClr val="D4E8C6"/>
                    </a:solidFill>
                  </a:tcPr>
                </a:tc>
                <a:tc>
                  <a:txBody>
                    <a:bodyPr/>
                    <a:lstStyle/>
                    <a:p>
                      <a:pPr algn="ctr"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3</a:t>
                      </a:r>
                    </a:p>
                  </a:txBody>
                  <a:tcPr marL="45720" marR="45720" anchor="ctr">
                    <a:solidFill>
                      <a:srgbClr val="D4E8C6"/>
                    </a:solidFill>
                  </a:tcPr>
                </a:tc>
                <a:extLst>
                  <a:ext uri="{0D108BD9-81ED-4DB2-BD59-A6C34878D82A}">
                    <a16:rowId xmlns:a16="http://schemas.microsoft.com/office/drawing/2014/main" val="877763258"/>
                  </a:ext>
                </a:extLst>
              </a:tr>
              <a:tr h="215900">
                <a:tc>
                  <a:txBody>
                    <a:bodyPr/>
                    <a:lstStyle/>
                    <a:p>
                      <a:pPr algn="ctr"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TEM4013</a:t>
                      </a:r>
                    </a:p>
                  </a:txBody>
                  <a:tcPr marL="45720" marR="45720" anchor="ctr">
                    <a:solidFill>
                      <a:srgbClr val="EFF6EA"/>
                    </a:solidFill>
                  </a:tcPr>
                </a:tc>
                <a:tc>
                  <a:txBody>
                    <a:bodyPr/>
                    <a:lstStyle/>
                    <a:p>
                      <a:pPr algn="l"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Sustainable Tourism</a:t>
                      </a:r>
                    </a:p>
                  </a:txBody>
                  <a:tcPr marL="45720" marR="45720" anchor="ctr">
                    <a:solidFill>
                      <a:srgbClr val="EFF6EA"/>
                    </a:solidFill>
                  </a:tcPr>
                </a:tc>
                <a:tc>
                  <a:txBody>
                    <a:bodyPr/>
                    <a:lstStyle/>
                    <a:p>
                      <a:pPr algn="l" fontAlgn="ctr"/>
                      <a:r>
                        <a:rPr lang="zh-CN" altLang="en-US" sz="1200" b="0" i="0" u="none" strike="noStrike" dirty="0">
                          <a:solidFill>
                            <a:srgbClr val="000000"/>
                          </a:solidFill>
                          <a:effectLst/>
                          <a:latin typeface="Microsoft YaHei" panose="020B0503020204020204" pitchFamily="34" charset="-122"/>
                          <a:ea typeface="Microsoft YaHei" panose="020B0503020204020204" pitchFamily="34" charset="-122"/>
                        </a:rPr>
                        <a:t>旅游与可持续性发展</a:t>
                      </a:r>
                    </a:p>
                  </a:txBody>
                  <a:tcPr marL="45720" marR="45720" anchor="ctr">
                    <a:solidFill>
                      <a:srgbClr val="EFF6EA"/>
                    </a:solidFill>
                  </a:tcPr>
                </a:tc>
                <a:tc>
                  <a:txBody>
                    <a:bodyPr/>
                    <a:lstStyle/>
                    <a:p>
                      <a:pPr algn="ctr"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3</a:t>
                      </a:r>
                    </a:p>
                  </a:txBody>
                  <a:tcPr marL="45720" marR="45720" anchor="ctr">
                    <a:solidFill>
                      <a:srgbClr val="EFF6EA"/>
                    </a:solidFill>
                  </a:tcPr>
                </a:tc>
                <a:tc>
                  <a:txBody>
                    <a:bodyPr/>
                    <a:lstStyle/>
                    <a:p>
                      <a:pPr algn="ctr" fontAlgn="ctr"/>
                      <a:r>
                        <a:rPr lang="en-US" sz="1200" b="0" i="0" u="none" strike="noStrike" dirty="0">
                          <a:solidFill>
                            <a:srgbClr val="000000"/>
                          </a:solidFill>
                          <a:effectLst/>
                          <a:latin typeface="Microsoft YaHei" panose="020B0503020204020204" pitchFamily="34" charset="-122"/>
                          <a:ea typeface="Microsoft YaHei" panose="020B0503020204020204" pitchFamily="34" charset="-122"/>
                        </a:rPr>
                        <a:t>4</a:t>
                      </a:r>
                    </a:p>
                  </a:txBody>
                  <a:tcPr marL="45720" marR="45720" anchor="ctr">
                    <a:solidFill>
                      <a:srgbClr val="EFF6EA"/>
                    </a:solidFill>
                  </a:tcPr>
                </a:tc>
                <a:extLst>
                  <a:ext uri="{0D108BD9-81ED-4DB2-BD59-A6C34878D82A}">
                    <a16:rowId xmlns:a16="http://schemas.microsoft.com/office/drawing/2014/main" val="4085872700"/>
                  </a:ext>
                </a:extLst>
              </a:tr>
            </a:tbl>
          </a:graphicData>
        </a:graphic>
      </p:graphicFrame>
    </p:spTree>
    <p:extLst>
      <p:ext uri="{BB962C8B-B14F-4D97-AF65-F5344CB8AC3E}">
        <p14:creationId xmlns:p14="http://schemas.microsoft.com/office/powerpoint/2010/main" val="2426682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FADE6FE-D0DE-4E9A-983D-BC185718B3DB}"/>
              </a:ext>
            </a:extLst>
          </p:cNvPr>
          <p:cNvSpPr txBox="1"/>
          <p:nvPr/>
        </p:nvSpPr>
        <p:spPr>
          <a:xfrm>
            <a:off x="1004043" y="1310486"/>
            <a:ext cx="9917957" cy="2185214"/>
          </a:xfrm>
          <a:prstGeom prst="rect">
            <a:avLst/>
          </a:prstGeom>
          <a:noFill/>
        </p:spPr>
        <p:txBody>
          <a:bodyPr wrap="square" numCol="1" rtlCol="0">
            <a:spAutoFit/>
          </a:bodyPr>
          <a:lstStyle/>
          <a:p>
            <a:endParaRPr lang="en-US" altLang="zh-CN" dirty="0">
              <a:latin typeface="Microsoft YaHei" panose="020B0503020204020204" pitchFamily="34" charset="-122"/>
              <a:ea typeface="Microsoft YaHei" panose="020B0503020204020204" pitchFamily="34" charset="-122"/>
            </a:endParaRPr>
          </a:p>
          <a:p>
            <a:r>
              <a:rPr lang="en-US" altLang="zh-CN" b="1" dirty="0">
                <a:latin typeface="Microsoft YaHei" panose="020B0503020204020204" pitchFamily="34" charset="-122"/>
                <a:ea typeface="Microsoft YaHei" panose="020B0503020204020204" pitchFamily="34" charset="-122"/>
              </a:rPr>
              <a:t>Who will be interested? </a:t>
            </a:r>
          </a:p>
          <a:p>
            <a:pPr algn="just"/>
            <a:r>
              <a:rPr lang="en-US" altLang="zh-CN" sz="1600" dirty="0">
                <a:latin typeface="Microsoft YaHei" panose="020B0503020204020204" pitchFamily="34" charset="-122"/>
                <a:ea typeface="Microsoft YaHei" panose="020B0503020204020204" pitchFamily="34" charset="-122"/>
              </a:rPr>
              <a:t>Those students who are </a:t>
            </a:r>
            <a:r>
              <a:rPr lang="en-GB" sz="1600" dirty="0">
                <a:latin typeface="Microsoft YaHei" panose="020B0503020204020204" pitchFamily="34" charset="-122"/>
                <a:ea typeface="Microsoft YaHei" panose="020B0503020204020204" pitchFamily="34" charset="-122"/>
              </a:rPr>
              <a:t>passionate in acting, directing, design, writing, and production in Music. The programme training combines studio practice with critical theory, preparing them to integrate artistic creativity with academic studies.</a:t>
            </a:r>
            <a:endParaRPr lang="en-US" altLang="zh-CN" sz="1600" dirty="0">
              <a:latin typeface="Microsoft YaHei" panose="020B0503020204020204" pitchFamily="34" charset="-122"/>
              <a:ea typeface="Microsoft YaHei" panose="020B0503020204020204" pitchFamily="34" charset="-122"/>
            </a:endParaRPr>
          </a:p>
          <a:p>
            <a:endParaRPr lang="en-US" altLang="zh-CN" b="1" dirty="0">
              <a:latin typeface="Microsoft YaHei" panose="020B0503020204020204" pitchFamily="34" charset="-122"/>
              <a:ea typeface="Microsoft YaHei" panose="020B0503020204020204" pitchFamily="34" charset="-122"/>
            </a:endParaRPr>
          </a:p>
          <a:p>
            <a:r>
              <a:rPr lang="en-US" altLang="zh-CN" b="1" dirty="0">
                <a:latin typeface="Microsoft YaHei" panose="020B0503020204020204" pitchFamily="34" charset="-122"/>
                <a:ea typeface="Microsoft YaHei" panose="020B0503020204020204" pitchFamily="34" charset="-122"/>
              </a:rPr>
              <a:t>What to complete? </a:t>
            </a:r>
          </a:p>
          <a:p>
            <a:r>
              <a:rPr lang="en-US" altLang="zh-CN" sz="1600" b="1" dirty="0">
                <a:solidFill>
                  <a:srgbClr val="FF0000"/>
                </a:solidFill>
                <a:latin typeface="Microsoft YaHei" panose="020B0503020204020204" pitchFamily="34" charset="-122"/>
                <a:ea typeface="Microsoft YaHei" panose="020B0503020204020204" pitchFamily="34" charset="-122"/>
              </a:rPr>
              <a:t>TWO</a:t>
            </a:r>
            <a:r>
              <a:rPr lang="en-US" altLang="zh-CN" sz="1600" dirty="0">
                <a:latin typeface="Microsoft YaHei" panose="020B0503020204020204" pitchFamily="34" charset="-122"/>
                <a:ea typeface="Microsoft YaHei" panose="020B0503020204020204" pitchFamily="34" charset="-122"/>
              </a:rPr>
              <a:t> required courses:</a:t>
            </a:r>
            <a:endParaRPr lang="en-US" altLang="zh-CN" sz="1600" b="1" dirty="0">
              <a:solidFill>
                <a:srgbClr val="FF0000"/>
              </a:solidFill>
              <a:latin typeface="Microsoft YaHei" panose="020B0503020204020204" pitchFamily="34" charset="-122"/>
              <a:ea typeface="Microsoft YaHei" panose="020B0503020204020204" pitchFamily="34" charset="-122"/>
            </a:endParaRPr>
          </a:p>
        </p:txBody>
      </p:sp>
      <p:sp>
        <p:nvSpPr>
          <p:cNvPr id="11" name="文本框 10">
            <a:extLst>
              <a:ext uri="{FF2B5EF4-FFF2-40B4-BE49-F238E27FC236}">
                <a16:creationId xmlns:a16="http://schemas.microsoft.com/office/drawing/2014/main" id="{B481346E-C0AC-8A4C-9B97-D5F95140BD83}"/>
              </a:ext>
            </a:extLst>
          </p:cNvPr>
          <p:cNvSpPr txBox="1"/>
          <p:nvPr/>
        </p:nvSpPr>
        <p:spPr>
          <a:xfrm>
            <a:off x="5328225" y="558909"/>
            <a:ext cx="6098146" cy="461665"/>
          </a:xfrm>
          <a:prstGeom prst="rect">
            <a:avLst/>
          </a:prstGeom>
          <a:noFill/>
        </p:spPr>
        <p:txBody>
          <a:bodyPr wrap="square">
            <a:spAutoFit/>
          </a:bodyPr>
          <a:lstStyle/>
          <a:p>
            <a:pPr algn="r"/>
            <a:r>
              <a:rPr lang="en-US" altLang="zh-CN" b="1" dirty="0">
                <a:solidFill>
                  <a:schemeClr val="accent2"/>
                </a:solidFill>
                <a:latin typeface="Cambria" panose="02040503050406030204" pitchFamily="18" charset="0"/>
              </a:rPr>
              <a:t>Minor in </a:t>
            </a:r>
            <a:r>
              <a:rPr lang="en-US" altLang="zh-CN" sz="2400" b="1" dirty="0">
                <a:solidFill>
                  <a:schemeClr val="accent2"/>
                </a:solidFill>
                <a:effectLst>
                  <a:outerShdw blurRad="38100" dist="38100" dir="2700000" algn="tl">
                    <a:srgbClr val="000000">
                      <a:alpha val="43137"/>
                    </a:srgbClr>
                  </a:outerShdw>
                </a:effectLst>
                <a:latin typeface="Cambria" panose="02040503050406030204" pitchFamily="18" charset="0"/>
              </a:rPr>
              <a:t>Music</a:t>
            </a:r>
          </a:p>
        </p:txBody>
      </p:sp>
      <p:pic>
        <p:nvPicPr>
          <p:cNvPr id="12" name="图片 11">
            <a:extLst>
              <a:ext uri="{FF2B5EF4-FFF2-40B4-BE49-F238E27FC236}">
                <a16:creationId xmlns:a16="http://schemas.microsoft.com/office/drawing/2014/main" id="{7C8C13E6-01F5-4F45-BAB6-6AB5A37A2826}"/>
              </a:ext>
            </a:extLst>
          </p:cNvPr>
          <p:cNvPicPr>
            <a:picLocks noChangeAspect="1"/>
          </p:cNvPicPr>
          <p:nvPr/>
        </p:nvPicPr>
        <p:blipFill>
          <a:blip r:embed="rId2"/>
          <a:stretch>
            <a:fillRect/>
          </a:stretch>
        </p:blipFill>
        <p:spPr>
          <a:xfrm>
            <a:off x="508945" y="366278"/>
            <a:ext cx="1447782" cy="611739"/>
          </a:xfrm>
          <a:prstGeom prst="rect">
            <a:avLst/>
          </a:prstGeom>
        </p:spPr>
      </p:pic>
      <p:graphicFrame>
        <p:nvGraphicFramePr>
          <p:cNvPr id="14" name="Table 7">
            <a:extLst>
              <a:ext uri="{FF2B5EF4-FFF2-40B4-BE49-F238E27FC236}">
                <a16:creationId xmlns:a16="http://schemas.microsoft.com/office/drawing/2014/main" id="{992F409B-31B1-1041-8596-9FC8BEBC8264}"/>
              </a:ext>
            </a:extLst>
          </p:cNvPr>
          <p:cNvGraphicFramePr>
            <a:graphicFrameLocks noGrp="1"/>
          </p:cNvGraphicFramePr>
          <p:nvPr>
            <p:extLst>
              <p:ext uri="{D42A27DB-BD31-4B8C-83A1-F6EECF244321}">
                <p14:modId xmlns:p14="http://schemas.microsoft.com/office/powerpoint/2010/main" val="1362315866"/>
              </p:ext>
            </p:extLst>
          </p:nvPr>
        </p:nvGraphicFramePr>
        <p:xfrm>
          <a:off x="1094669" y="3588033"/>
          <a:ext cx="7896932" cy="1551808"/>
        </p:xfrm>
        <a:graphic>
          <a:graphicData uri="http://schemas.openxmlformats.org/drawingml/2006/table">
            <a:tbl>
              <a:tblPr firstRow="1" bandRow="1">
                <a:tableStyleId>{7DF18680-E054-41AD-8BC1-D1AEF772440D}</a:tableStyleId>
              </a:tblPr>
              <a:tblGrid>
                <a:gridCol w="1331031">
                  <a:extLst>
                    <a:ext uri="{9D8B030D-6E8A-4147-A177-3AD203B41FA5}">
                      <a16:colId xmlns:a16="http://schemas.microsoft.com/office/drawing/2014/main" val="922949428"/>
                    </a:ext>
                  </a:extLst>
                </a:gridCol>
                <a:gridCol w="2171700">
                  <a:extLst>
                    <a:ext uri="{9D8B030D-6E8A-4147-A177-3AD203B41FA5}">
                      <a16:colId xmlns:a16="http://schemas.microsoft.com/office/drawing/2014/main" val="3556156348"/>
                    </a:ext>
                  </a:extLst>
                </a:gridCol>
                <a:gridCol w="1816100">
                  <a:extLst>
                    <a:ext uri="{9D8B030D-6E8A-4147-A177-3AD203B41FA5}">
                      <a16:colId xmlns:a16="http://schemas.microsoft.com/office/drawing/2014/main" val="2649294165"/>
                    </a:ext>
                  </a:extLst>
                </a:gridCol>
                <a:gridCol w="1130300">
                  <a:extLst>
                    <a:ext uri="{9D8B030D-6E8A-4147-A177-3AD203B41FA5}">
                      <a16:colId xmlns:a16="http://schemas.microsoft.com/office/drawing/2014/main" val="2426615063"/>
                    </a:ext>
                  </a:extLst>
                </a:gridCol>
                <a:gridCol w="1447801">
                  <a:extLst>
                    <a:ext uri="{9D8B030D-6E8A-4147-A177-3AD203B41FA5}">
                      <a16:colId xmlns:a16="http://schemas.microsoft.com/office/drawing/2014/main" val="1855741585"/>
                    </a:ext>
                  </a:extLst>
                </a:gridCol>
              </a:tblGrid>
              <a:tr h="338072">
                <a:tc>
                  <a:txBody>
                    <a:bodyPr/>
                    <a:lstStyle/>
                    <a:p>
                      <a:pPr algn="ctr"/>
                      <a:r>
                        <a:rPr lang="en-GB" sz="1200" dirty="0">
                          <a:latin typeface="Microsoft YaHei" panose="020B0503020204020204" pitchFamily="34" charset="-122"/>
                          <a:ea typeface="Microsoft YaHei" panose="020B0503020204020204" pitchFamily="34" charset="-122"/>
                        </a:rPr>
                        <a:t>Code</a:t>
                      </a:r>
                    </a:p>
                  </a:txBody>
                  <a:tcPr marL="45720" marR="45720" anchor="ctr">
                    <a:solidFill>
                      <a:srgbClr val="672F0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Microsoft YaHei" panose="020B0503020204020204" pitchFamily="34" charset="-122"/>
                          <a:ea typeface="Microsoft YaHei" panose="020B0503020204020204" pitchFamily="34" charset="-122"/>
                        </a:rPr>
                        <a:t>English Title</a:t>
                      </a:r>
                    </a:p>
                  </a:txBody>
                  <a:tcPr marL="45720" marR="45720" anchor="ctr">
                    <a:solidFill>
                      <a:srgbClr val="672F09"/>
                    </a:solidFill>
                  </a:tcPr>
                </a:tc>
                <a:tc>
                  <a:txBody>
                    <a:bodyPr/>
                    <a:lstStyle/>
                    <a:p>
                      <a:r>
                        <a:rPr lang="en-GB" sz="1200" dirty="0">
                          <a:latin typeface="Microsoft YaHei" panose="020B0503020204020204" pitchFamily="34" charset="-122"/>
                          <a:ea typeface="Microsoft YaHei" panose="020B0503020204020204" pitchFamily="34" charset="-122"/>
                        </a:rPr>
                        <a:t>Chinese Title</a:t>
                      </a:r>
                    </a:p>
                  </a:txBody>
                  <a:tcPr marL="45720" marR="45720" anchor="ctr">
                    <a:solidFill>
                      <a:srgbClr val="672F09"/>
                    </a:solidFill>
                  </a:tcPr>
                </a:tc>
                <a:tc>
                  <a:txBody>
                    <a:bodyPr/>
                    <a:lstStyle/>
                    <a:p>
                      <a:pPr algn="ctr"/>
                      <a:r>
                        <a:rPr lang="en-GB" sz="1200" dirty="0">
                          <a:latin typeface="Microsoft YaHei" panose="020B0503020204020204" pitchFamily="34" charset="-122"/>
                          <a:ea typeface="Microsoft YaHei" panose="020B0503020204020204" pitchFamily="34" charset="-122"/>
                        </a:rPr>
                        <a:t>Units</a:t>
                      </a:r>
                    </a:p>
                  </a:txBody>
                  <a:tcPr marL="45720" marR="45720" anchor="ctr">
                    <a:solidFill>
                      <a:srgbClr val="672F09"/>
                    </a:solidFill>
                  </a:tcPr>
                </a:tc>
                <a:tc>
                  <a:txBody>
                    <a:bodyPr/>
                    <a:lstStyle/>
                    <a:p>
                      <a:pPr algn="ctr"/>
                      <a:r>
                        <a:rPr lang="en-GB" sz="1200" dirty="0">
                          <a:latin typeface="Microsoft YaHei" panose="020B0503020204020204" pitchFamily="34" charset="-122"/>
                          <a:ea typeface="Microsoft YaHei" panose="020B0503020204020204" pitchFamily="34" charset="-122"/>
                        </a:rPr>
                        <a:t>Level</a:t>
                      </a:r>
                    </a:p>
                  </a:txBody>
                  <a:tcPr marL="45720" marR="45720" anchor="ctr">
                    <a:solidFill>
                      <a:srgbClr val="672F09"/>
                    </a:solidFill>
                  </a:tcPr>
                </a:tc>
                <a:extLst>
                  <a:ext uri="{0D108BD9-81ED-4DB2-BD59-A6C34878D82A}">
                    <a16:rowId xmlns:a16="http://schemas.microsoft.com/office/drawing/2014/main" val="703439970"/>
                  </a:ext>
                </a:extLst>
              </a:tr>
              <a:tr h="354371">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MUS1093</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chemeClr val="accent2">
                        <a:lumMod val="20000"/>
                        <a:lumOff val="80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Music Theory</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chemeClr val="accent2">
                        <a:lumMod val="20000"/>
                        <a:lumOff val="80000"/>
                      </a:schemeClr>
                    </a:solidFill>
                  </a:tcPr>
                </a:tc>
                <a:tc>
                  <a:txBody>
                    <a:bodyPr/>
                    <a:lstStyle/>
                    <a:p>
                      <a:pPr algn="l" fontAlgn="ctr"/>
                      <a:r>
                        <a:rPr lang="en-US" sz="1200" b="0" i="0" u="none" strike="noStrike" kern="1200" dirty="0" err="1">
                          <a:solidFill>
                            <a:srgbClr val="000000"/>
                          </a:solidFill>
                          <a:effectLst/>
                          <a:latin typeface="Microsoft YaHei" panose="020B0503020204020204" pitchFamily="34" charset="-122"/>
                          <a:ea typeface="Microsoft YaHei" panose="020B0503020204020204" pitchFamily="34" charset="-122"/>
                          <a:cs typeface="+mn-cs"/>
                        </a:rPr>
                        <a:t>音乐理论</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chemeClr val="accent2">
                        <a:lumMod val="20000"/>
                        <a:lumOff val="80000"/>
                      </a:schemeClr>
                    </a:solidFill>
                  </a:tcPr>
                </a:tc>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3</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chemeClr val="accent2">
                        <a:lumMod val="20000"/>
                        <a:lumOff val="80000"/>
                      </a:schemeClr>
                    </a:solidFill>
                  </a:tcPr>
                </a:tc>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1</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chemeClr val="accent2">
                        <a:lumMod val="20000"/>
                        <a:lumOff val="80000"/>
                      </a:schemeClr>
                    </a:solidFill>
                  </a:tcPr>
                </a:tc>
                <a:extLst>
                  <a:ext uri="{0D108BD9-81ED-4DB2-BD59-A6C34878D82A}">
                    <a16:rowId xmlns:a16="http://schemas.microsoft.com/office/drawing/2014/main" val="3366841437"/>
                  </a:ext>
                </a:extLst>
              </a:tr>
              <a:tr h="286455">
                <a:tc>
                  <a:txBody>
                    <a:bodyPr/>
                    <a:lstStyle/>
                    <a:p>
                      <a:pPr algn="ctr" fontAlgn="ctr"/>
                      <a:r>
                        <a:rPr lang="en-US" altLang="zh-CN"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MUS1083</a:t>
                      </a:r>
                    </a:p>
                  </a:txBody>
                  <a:tcPr marL="45720" marR="45720" anchor="ctr">
                    <a:solidFill>
                      <a:srgbClr val="FEF6F0"/>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Choral Studies, or </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tc>
                  <a:txBody>
                    <a:bodyPr/>
                    <a:lstStyle/>
                    <a:p>
                      <a:pPr algn="l" fontAlgn="ctr"/>
                      <a:r>
                        <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合唱研究，或</a:t>
                      </a:r>
                    </a:p>
                  </a:txBody>
                  <a:tcPr marL="45720" marR="45720" anchor="ctr">
                    <a:solidFill>
                      <a:srgbClr val="FEF6F0"/>
                    </a:solidFill>
                  </a:tcPr>
                </a:tc>
                <a:tc rowSpan="3">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3</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tc rowSpan="3">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1</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extLst>
                  <a:ext uri="{0D108BD9-81ED-4DB2-BD59-A6C34878D82A}">
                    <a16:rowId xmlns:a16="http://schemas.microsoft.com/office/drawing/2014/main" val="2207653974"/>
                  </a:ext>
                </a:extLst>
              </a:tr>
              <a:tr h="286455">
                <a:tc>
                  <a:txBody>
                    <a:bodyPr/>
                    <a:lstStyle/>
                    <a:p>
                      <a:pPr algn="ctr" fontAlgn="ctr"/>
                      <a:r>
                        <a:rPr lang="en-US" altLang="zh-CN"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MUS1103 </a:t>
                      </a:r>
                    </a:p>
                  </a:txBody>
                  <a:tcPr marL="45720" marR="45720" anchor="ctr">
                    <a:solidFill>
                      <a:srgbClr val="FEF6F0"/>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Orchestral Studies, or </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tc>
                  <a:txBody>
                    <a:bodyPr/>
                    <a:lstStyle/>
                    <a:p>
                      <a:pPr algn="l" fontAlgn="ctr"/>
                      <a:r>
                        <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管弦乐队研究，或</a:t>
                      </a:r>
                    </a:p>
                  </a:txBody>
                  <a:tcPr marL="45720" marR="45720" anchor="ctr">
                    <a:solidFill>
                      <a:srgbClr val="FEF6F0"/>
                    </a:solidFill>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302391330"/>
                  </a:ext>
                </a:extLst>
              </a:tr>
              <a:tr h="286455">
                <a:tc>
                  <a:txBody>
                    <a:bodyPr/>
                    <a:lstStyle/>
                    <a:p>
                      <a:pPr algn="ctr" fontAlgn="ctr"/>
                      <a:r>
                        <a:rPr lang="en-US" altLang="zh-CN"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MUS1123</a:t>
                      </a:r>
                    </a:p>
                  </a:txBody>
                  <a:tcPr marL="9525" marR="9525" marT="9525" marB="0" anchor="ctr">
                    <a:solidFill>
                      <a:srgbClr val="FEF6F0"/>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Chamber Music Studies</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9525" marR="9525" marT="9525" marB="0" anchor="ctr">
                    <a:solidFill>
                      <a:srgbClr val="FEF6F0"/>
                    </a:solidFill>
                  </a:tcPr>
                </a:tc>
                <a:tc>
                  <a:txBody>
                    <a:bodyPr/>
                    <a:lstStyle/>
                    <a:p>
                      <a:pPr algn="l" fontAlgn="ctr"/>
                      <a:r>
                        <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室内乐研究</a:t>
                      </a:r>
                    </a:p>
                  </a:txBody>
                  <a:tcPr marL="9525" marR="9525" marT="9525" marB="0" anchor="ctr">
                    <a:solidFill>
                      <a:srgbClr val="FEF6F0"/>
                    </a:solidFill>
                  </a:tcPr>
                </a:tc>
                <a:tc vMerge="1">
                  <a:txBody>
                    <a:bodyPr/>
                    <a:lstStyle/>
                    <a:p>
                      <a:endParaRPr lang="zh-CN" altLang="en-US"/>
                    </a:p>
                  </a:txBody>
                  <a:tcPr/>
                </a:tc>
                <a:tc vMerge="1">
                  <a:txBody>
                    <a:bodyPr/>
                    <a:lstStyle/>
                    <a:p>
                      <a:endParaRPr lang="zh-CN" altLang="en-US"/>
                    </a:p>
                  </a:txBody>
                  <a:tcPr/>
                </a:tc>
                <a:extLst>
                  <a:ext uri="{0D108BD9-81ED-4DB2-BD59-A6C34878D82A}">
                    <a16:rowId xmlns:a16="http://schemas.microsoft.com/office/drawing/2014/main" val="3480618791"/>
                  </a:ext>
                </a:extLst>
              </a:tr>
            </a:tbl>
          </a:graphicData>
        </a:graphic>
      </p:graphicFrame>
    </p:spTree>
    <p:extLst>
      <p:ext uri="{BB962C8B-B14F-4D97-AF65-F5344CB8AC3E}">
        <p14:creationId xmlns:p14="http://schemas.microsoft.com/office/powerpoint/2010/main" val="6843721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FADE6FE-D0DE-4E9A-983D-BC185718B3DB}"/>
              </a:ext>
            </a:extLst>
          </p:cNvPr>
          <p:cNvSpPr txBox="1"/>
          <p:nvPr/>
        </p:nvSpPr>
        <p:spPr>
          <a:xfrm>
            <a:off x="1004043" y="751686"/>
            <a:ext cx="10783171" cy="861774"/>
          </a:xfrm>
          <a:prstGeom prst="rect">
            <a:avLst/>
          </a:prstGeom>
          <a:noFill/>
        </p:spPr>
        <p:txBody>
          <a:bodyPr wrap="square" numCol="1" rtlCol="0">
            <a:spAutoFit/>
          </a:bodyPr>
          <a:lstStyle/>
          <a:p>
            <a:endParaRPr lang="en-US" altLang="zh-CN" dirty="0">
              <a:latin typeface="Microsoft YaHei" panose="020B0503020204020204" pitchFamily="34" charset="-122"/>
              <a:ea typeface="Microsoft YaHei" panose="020B0503020204020204" pitchFamily="34" charset="-122"/>
            </a:endParaRPr>
          </a:p>
          <a:p>
            <a:endParaRPr lang="en-US" altLang="zh-CN" sz="1600" b="1" dirty="0">
              <a:solidFill>
                <a:srgbClr val="FF0000"/>
              </a:solidFill>
              <a:latin typeface="Microsoft YaHei" panose="020B0503020204020204" pitchFamily="34" charset="-122"/>
              <a:ea typeface="Microsoft YaHei" panose="020B0503020204020204" pitchFamily="34" charset="-122"/>
            </a:endParaRPr>
          </a:p>
          <a:p>
            <a:r>
              <a:rPr lang="en-US" altLang="zh-CN" sz="1600" b="1" dirty="0">
                <a:solidFill>
                  <a:srgbClr val="FF0000"/>
                </a:solidFill>
                <a:latin typeface="Microsoft YaHei" panose="020B0503020204020204" pitchFamily="34" charset="-122"/>
                <a:ea typeface="Microsoft YaHei" panose="020B0503020204020204" pitchFamily="34" charset="-122"/>
              </a:rPr>
              <a:t>THREE</a:t>
            </a:r>
            <a:r>
              <a:rPr lang="en-US" altLang="zh-CN" sz="1600" dirty="0">
                <a:latin typeface="Microsoft YaHei" panose="020B0503020204020204" pitchFamily="34" charset="-122"/>
                <a:ea typeface="Microsoft YaHei" panose="020B0503020204020204" pitchFamily="34" charset="-122"/>
              </a:rPr>
              <a:t> elective courses out of the following 16</a:t>
            </a:r>
            <a:r>
              <a:rPr lang="en-GB" altLang="zh-CN" sz="1600" dirty="0">
                <a:latin typeface="Microsoft YaHei" panose="020B0503020204020204" pitchFamily="34" charset="-122"/>
                <a:ea typeface="Microsoft YaHei" panose="020B0503020204020204" pitchFamily="34" charset="-122"/>
              </a:rPr>
              <a:t> (a</a:t>
            </a:r>
            <a:r>
              <a:rPr lang="en-GB" sz="1600" dirty="0">
                <a:latin typeface="Microsoft YaHei" panose="020B0503020204020204" pitchFamily="34" charset="-122"/>
                <a:ea typeface="Microsoft YaHei" panose="020B0503020204020204" pitchFamily="34" charset="-122"/>
              </a:rPr>
              <a:t>t least </a:t>
            </a:r>
            <a:r>
              <a:rPr lang="en-GB" sz="1600" b="1" dirty="0">
                <a:latin typeface="Microsoft YaHei" panose="020B0503020204020204" pitchFamily="34" charset="-122"/>
                <a:ea typeface="Microsoft YaHei" panose="020B0503020204020204" pitchFamily="34" charset="-122"/>
              </a:rPr>
              <a:t>ONE</a:t>
            </a:r>
            <a:r>
              <a:rPr lang="en-GB" sz="1600" dirty="0">
                <a:latin typeface="Microsoft YaHei" panose="020B0503020204020204" pitchFamily="34" charset="-122"/>
                <a:ea typeface="Microsoft YaHei" panose="020B0503020204020204" pitchFamily="34" charset="-122"/>
              </a:rPr>
              <a:t> course should be at </a:t>
            </a:r>
            <a:r>
              <a:rPr lang="en-GB" sz="1600" i="1" dirty="0">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level-3 or above</a:t>
            </a:r>
            <a:r>
              <a:rPr lang="en-GB" altLang="zh-CN" sz="1600" dirty="0">
                <a:latin typeface="Microsoft YaHei" panose="020B0503020204020204" pitchFamily="34" charset="-122"/>
                <a:ea typeface="Microsoft YaHei" panose="020B0503020204020204" pitchFamily="34" charset="-122"/>
              </a:rPr>
              <a:t>):</a:t>
            </a:r>
            <a:endParaRPr lang="en-US" altLang="zh-CN" sz="1400" i="1" dirty="0">
              <a:solidFill>
                <a:schemeClr val="accent1"/>
              </a:solidFill>
              <a:latin typeface="Microsoft YaHei" panose="020B0503020204020204" pitchFamily="34" charset="-122"/>
              <a:ea typeface="Microsoft YaHei" panose="020B0503020204020204" pitchFamily="34" charset="-122"/>
            </a:endParaRPr>
          </a:p>
        </p:txBody>
      </p:sp>
      <p:sp>
        <p:nvSpPr>
          <p:cNvPr id="11" name="文本框 10">
            <a:extLst>
              <a:ext uri="{FF2B5EF4-FFF2-40B4-BE49-F238E27FC236}">
                <a16:creationId xmlns:a16="http://schemas.microsoft.com/office/drawing/2014/main" id="{B481346E-C0AC-8A4C-9B97-D5F95140BD83}"/>
              </a:ext>
            </a:extLst>
          </p:cNvPr>
          <p:cNvSpPr txBox="1"/>
          <p:nvPr/>
        </p:nvSpPr>
        <p:spPr>
          <a:xfrm>
            <a:off x="5213925" y="558909"/>
            <a:ext cx="6098146" cy="461665"/>
          </a:xfrm>
          <a:prstGeom prst="rect">
            <a:avLst/>
          </a:prstGeom>
          <a:noFill/>
        </p:spPr>
        <p:txBody>
          <a:bodyPr wrap="square">
            <a:spAutoFit/>
          </a:bodyPr>
          <a:lstStyle/>
          <a:p>
            <a:pPr algn="r"/>
            <a:r>
              <a:rPr lang="en-US" altLang="zh-CN" b="1" dirty="0">
                <a:solidFill>
                  <a:schemeClr val="accent2"/>
                </a:solidFill>
                <a:latin typeface="Cambria" panose="02040503050406030204" pitchFamily="18" charset="0"/>
              </a:rPr>
              <a:t>Minor in </a:t>
            </a:r>
            <a:r>
              <a:rPr lang="en-US" altLang="zh-CN" sz="2400" b="1" dirty="0">
                <a:solidFill>
                  <a:schemeClr val="accent2"/>
                </a:solidFill>
                <a:effectLst>
                  <a:outerShdw blurRad="38100" dist="38100" dir="2700000" algn="tl">
                    <a:srgbClr val="000000">
                      <a:alpha val="43137"/>
                    </a:srgbClr>
                  </a:outerShdw>
                </a:effectLst>
                <a:latin typeface="Cambria" panose="02040503050406030204" pitchFamily="18" charset="0"/>
              </a:rPr>
              <a:t>Music</a:t>
            </a:r>
          </a:p>
        </p:txBody>
      </p:sp>
      <p:pic>
        <p:nvPicPr>
          <p:cNvPr id="12" name="图片 11">
            <a:extLst>
              <a:ext uri="{FF2B5EF4-FFF2-40B4-BE49-F238E27FC236}">
                <a16:creationId xmlns:a16="http://schemas.microsoft.com/office/drawing/2014/main" id="{7C8C13E6-01F5-4F45-BAB6-6AB5A37A2826}"/>
              </a:ext>
            </a:extLst>
          </p:cNvPr>
          <p:cNvPicPr>
            <a:picLocks noChangeAspect="1"/>
          </p:cNvPicPr>
          <p:nvPr/>
        </p:nvPicPr>
        <p:blipFill>
          <a:blip r:embed="rId2"/>
          <a:stretch>
            <a:fillRect/>
          </a:stretch>
        </p:blipFill>
        <p:spPr>
          <a:xfrm>
            <a:off x="508945" y="366278"/>
            <a:ext cx="1447782" cy="611739"/>
          </a:xfrm>
          <a:prstGeom prst="rect">
            <a:avLst/>
          </a:prstGeom>
        </p:spPr>
      </p:pic>
      <p:graphicFrame>
        <p:nvGraphicFramePr>
          <p:cNvPr id="6" name="表格 5">
            <a:extLst>
              <a:ext uri="{FF2B5EF4-FFF2-40B4-BE49-F238E27FC236}">
                <a16:creationId xmlns:a16="http://schemas.microsoft.com/office/drawing/2014/main" id="{CA8364DD-6895-6B48-9A14-71420CC68389}"/>
              </a:ext>
            </a:extLst>
          </p:cNvPr>
          <p:cNvGraphicFramePr>
            <a:graphicFrameLocks noGrp="1"/>
          </p:cNvGraphicFramePr>
          <p:nvPr>
            <p:extLst>
              <p:ext uri="{D42A27DB-BD31-4B8C-83A1-F6EECF244321}">
                <p14:modId xmlns:p14="http://schemas.microsoft.com/office/powerpoint/2010/main" val="449773680"/>
              </p:ext>
            </p:extLst>
          </p:nvPr>
        </p:nvGraphicFramePr>
        <p:xfrm>
          <a:off x="1100253" y="1635651"/>
          <a:ext cx="9991494" cy="4663440"/>
        </p:xfrm>
        <a:graphic>
          <a:graphicData uri="http://schemas.openxmlformats.org/drawingml/2006/table">
            <a:tbl>
              <a:tblPr firstRow="1" bandRow="1">
                <a:tableStyleId>{7DF18680-E054-41AD-8BC1-D1AEF772440D}</a:tableStyleId>
              </a:tblPr>
              <a:tblGrid>
                <a:gridCol w="1144028">
                  <a:extLst>
                    <a:ext uri="{9D8B030D-6E8A-4147-A177-3AD203B41FA5}">
                      <a16:colId xmlns:a16="http://schemas.microsoft.com/office/drawing/2014/main" val="1949812063"/>
                    </a:ext>
                  </a:extLst>
                </a:gridCol>
                <a:gridCol w="4557359">
                  <a:extLst>
                    <a:ext uri="{9D8B030D-6E8A-4147-A177-3AD203B41FA5}">
                      <a16:colId xmlns:a16="http://schemas.microsoft.com/office/drawing/2014/main" val="3522780759"/>
                    </a:ext>
                  </a:extLst>
                </a:gridCol>
                <a:gridCol w="2855383">
                  <a:extLst>
                    <a:ext uri="{9D8B030D-6E8A-4147-A177-3AD203B41FA5}">
                      <a16:colId xmlns:a16="http://schemas.microsoft.com/office/drawing/2014/main" val="3844700053"/>
                    </a:ext>
                  </a:extLst>
                </a:gridCol>
                <a:gridCol w="717362">
                  <a:extLst>
                    <a:ext uri="{9D8B030D-6E8A-4147-A177-3AD203B41FA5}">
                      <a16:colId xmlns:a16="http://schemas.microsoft.com/office/drawing/2014/main" val="2367330215"/>
                    </a:ext>
                  </a:extLst>
                </a:gridCol>
                <a:gridCol w="717362">
                  <a:extLst>
                    <a:ext uri="{9D8B030D-6E8A-4147-A177-3AD203B41FA5}">
                      <a16:colId xmlns:a16="http://schemas.microsoft.com/office/drawing/2014/main" val="3925551542"/>
                    </a:ext>
                  </a:extLst>
                </a:gridCol>
              </a:tblGrid>
              <a:tr h="215900">
                <a:tc>
                  <a:txBody>
                    <a:bodyPr/>
                    <a:lstStyle/>
                    <a:p>
                      <a:pPr algn="ctr" rtl="0" fontAlgn="ctr"/>
                      <a:r>
                        <a:rPr lang="en-GB" sz="1200" b="1" i="0" u="none" strike="noStrike" dirty="0">
                          <a:solidFill>
                            <a:srgbClr val="FFFFFF"/>
                          </a:solidFill>
                          <a:effectLst/>
                          <a:latin typeface="Microsoft YaHei" panose="020B0503020204020204" pitchFamily="34" charset="-122"/>
                          <a:ea typeface="Microsoft YaHei" panose="020B0503020204020204" pitchFamily="34" charset="-122"/>
                        </a:rPr>
                        <a:t>Code</a:t>
                      </a:r>
                    </a:p>
                  </a:txBody>
                  <a:tcPr marL="45720" marR="45720" anchor="ctr">
                    <a:solidFill>
                      <a:srgbClr val="672F09"/>
                    </a:solidFill>
                  </a:tcPr>
                </a:tc>
                <a:tc>
                  <a:txBody>
                    <a:bodyPr/>
                    <a:lstStyle/>
                    <a:p>
                      <a:pPr algn="l" rtl="0" fontAlgn="ctr"/>
                      <a:r>
                        <a:rPr lang="en-GB" sz="1200" b="1" i="0" u="none" strike="noStrike" dirty="0">
                          <a:solidFill>
                            <a:srgbClr val="FFFFFF"/>
                          </a:solidFill>
                          <a:effectLst/>
                          <a:latin typeface="Microsoft YaHei" panose="020B0503020204020204" pitchFamily="34" charset="-122"/>
                          <a:ea typeface="Microsoft YaHei" panose="020B0503020204020204" pitchFamily="34" charset="-122"/>
                        </a:rPr>
                        <a:t>English Title</a:t>
                      </a:r>
                    </a:p>
                  </a:txBody>
                  <a:tcPr marL="45720" marR="45720" anchor="ctr">
                    <a:solidFill>
                      <a:srgbClr val="672F09"/>
                    </a:solidFill>
                  </a:tcPr>
                </a:tc>
                <a:tc>
                  <a:txBody>
                    <a:bodyPr/>
                    <a:lstStyle/>
                    <a:p>
                      <a:pPr algn="l" rtl="0" fontAlgn="ctr"/>
                      <a:r>
                        <a:rPr lang="en-GB" sz="1200" b="1" i="0" u="none" strike="noStrike" dirty="0">
                          <a:solidFill>
                            <a:srgbClr val="FFFFFF"/>
                          </a:solidFill>
                          <a:effectLst/>
                          <a:latin typeface="Microsoft YaHei" panose="020B0503020204020204" pitchFamily="34" charset="-122"/>
                          <a:ea typeface="Microsoft YaHei" panose="020B0503020204020204" pitchFamily="34" charset="-122"/>
                        </a:rPr>
                        <a:t>Chinese Title</a:t>
                      </a:r>
                    </a:p>
                  </a:txBody>
                  <a:tcPr marL="45720" marR="45720" anchor="ctr">
                    <a:solidFill>
                      <a:srgbClr val="672F09"/>
                    </a:solidFill>
                  </a:tcPr>
                </a:tc>
                <a:tc>
                  <a:txBody>
                    <a:bodyPr/>
                    <a:lstStyle/>
                    <a:p>
                      <a:pPr algn="ctr" rtl="0" fontAlgn="ctr"/>
                      <a:r>
                        <a:rPr lang="en-GB" sz="1200" b="1" i="0" u="none" strike="noStrike" dirty="0">
                          <a:solidFill>
                            <a:srgbClr val="FFFFFF"/>
                          </a:solidFill>
                          <a:effectLst/>
                          <a:latin typeface="Microsoft YaHei" panose="020B0503020204020204" pitchFamily="34" charset="-122"/>
                          <a:ea typeface="Microsoft YaHei" panose="020B0503020204020204" pitchFamily="34" charset="-122"/>
                        </a:rPr>
                        <a:t>Units</a:t>
                      </a:r>
                    </a:p>
                  </a:txBody>
                  <a:tcPr marL="45720" marR="45720" anchor="ctr">
                    <a:solidFill>
                      <a:srgbClr val="672F09"/>
                    </a:solidFill>
                  </a:tcPr>
                </a:tc>
                <a:tc>
                  <a:txBody>
                    <a:bodyPr/>
                    <a:lstStyle/>
                    <a:p>
                      <a:pPr algn="ctr" rtl="0" fontAlgn="ctr"/>
                      <a:r>
                        <a:rPr lang="en-GB" sz="1200" b="1" i="0" u="none" strike="noStrike" dirty="0">
                          <a:solidFill>
                            <a:srgbClr val="FFFFFF"/>
                          </a:solidFill>
                          <a:effectLst/>
                          <a:latin typeface="Microsoft YaHei" panose="020B0503020204020204" pitchFamily="34" charset="-122"/>
                          <a:ea typeface="Microsoft YaHei" panose="020B0503020204020204" pitchFamily="34" charset="-122"/>
                        </a:rPr>
                        <a:t>Level</a:t>
                      </a:r>
                    </a:p>
                  </a:txBody>
                  <a:tcPr marL="45720" marR="45720" anchor="ctr">
                    <a:solidFill>
                      <a:srgbClr val="672F09"/>
                    </a:solidFill>
                  </a:tcPr>
                </a:tc>
                <a:extLst>
                  <a:ext uri="{0D108BD9-81ED-4DB2-BD59-A6C34878D82A}">
                    <a16:rowId xmlns:a16="http://schemas.microsoft.com/office/drawing/2014/main" val="499975824"/>
                  </a:ext>
                </a:extLst>
              </a:tr>
              <a:tr h="228600">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MUS1043</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tc>
                  <a:txBody>
                    <a:bodyPr/>
                    <a:lstStyle/>
                    <a:p>
                      <a:pPr algn="l"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Music History: Film Music</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tc>
                  <a:txBody>
                    <a:bodyPr/>
                    <a:lstStyle/>
                    <a:p>
                      <a:pPr algn="l" fontAlgn="ctr"/>
                      <a:r>
                        <a:rPr lang="en-US" sz="1200" b="0" i="0" u="none" strike="noStrike" kern="1200">
                          <a:solidFill>
                            <a:srgbClr val="000000"/>
                          </a:solidFill>
                          <a:effectLst/>
                          <a:latin typeface="Microsoft YaHei" panose="020B0503020204020204" pitchFamily="34" charset="-122"/>
                          <a:ea typeface="Microsoft YaHei" panose="020B0503020204020204" pitchFamily="34" charset="-122"/>
                          <a:cs typeface="+mn-cs"/>
                        </a:rPr>
                        <a:t>音乐史：电影音乐</a:t>
                      </a:r>
                      <a:endParaRPr lang="zh-CN" altLang="en-US" sz="1200" b="0" i="0" u="none" strike="noStrike" kern="120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3</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1</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extLst>
                  <a:ext uri="{0D108BD9-81ED-4DB2-BD59-A6C34878D82A}">
                    <a16:rowId xmlns:a16="http://schemas.microsoft.com/office/drawing/2014/main" val="3011792400"/>
                  </a:ext>
                </a:extLst>
              </a:tr>
              <a:tr h="228600">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MUS1113</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tc>
                  <a:txBody>
                    <a:bodyPr/>
                    <a:lstStyle/>
                    <a:p>
                      <a:pPr algn="l"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Introduction to World Music</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tc>
                  <a:txBody>
                    <a:bodyPr/>
                    <a:lstStyle/>
                    <a:p>
                      <a:pPr algn="l" fontAlgn="ctr"/>
                      <a:r>
                        <a:rPr lang="en-US" sz="1200" b="0" i="0" u="none" strike="noStrike" kern="1200" dirty="0" err="1">
                          <a:solidFill>
                            <a:srgbClr val="000000"/>
                          </a:solidFill>
                          <a:effectLst/>
                          <a:latin typeface="Microsoft YaHei" panose="020B0503020204020204" pitchFamily="34" charset="-122"/>
                          <a:ea typeface="Microsoft YaHei" panose="020B0503020204020204" pitchFamily="34" charset="-122"/>
                          <a:cs typeface="+mn-cs"/>
                        </a:rPr>
                        <a:t>世界音乐导论</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3</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1</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extLst>
                  <a:ext uri="{0D108BD9-81ED-4DB2-BD59-A6C34878D82A}">
                    <a16:rowId xmlns:a16="http://schemas.microsoft.com/office/drawing/2014/main" val="4124994139"/>
                  </a:ext>
                </a:extLst>
              </a:tr>
              <a:tr h="228600">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MUS1153</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tc>
                  <a:txBody>
                    <a:bodyPr/>
                    <a:lstStyle/>
                    <a:p>
                      <a:pPr algn="l"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The Art and Craft of Songwriting</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tc>
                  <a:txBody>
                    <a:bodyPr/>
                    <a:lstStyle/>
                    <a:p>
                      <a:pPr algn="l" fontAlgn="ctr"/>
                      <a:r>
                        <a:rPr lang="en-US" sz="1200" b="0" i="0" u="none" strike="noStrike" kern="1200" dirty="0" err="1">
                          <a:solidFill>
                            <a:srgbClr val="000000"/>
                          </a:solidFill>
                          <a:effectLst/>
                          <a:latin typeface="Microsoft YaHei" panose="020B0503020204020204" pitchFamily="34" charset="-122"/>
                          <a:ea typeface="Microsoft YaHei" panose="020B0503020204020204" pitchFamily="34" charset="-122"/>
                          <a:cs typeface="+mn-cs"/>
                        </a:rPr>
                        <a:t>作曲艺术</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3</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1</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extLst>
                  <a:ext uri="{0D108BD9-81ED-4DB2-BD59-A6C34878D82A}">
                    <a16:rowId xmlns:a16="http://schemas.microsoft.com/office/drawing/2014/main" val="4173811029"/>
                  </a:ext>
                </a:extLst>
              </a:tr>
              <a:tr h="228600">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MUS2003</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tc>
                  <a:txBody>
                    <a:bodyPr/>
                    <a:lstStyle/>
                    <a:p>
                      <a:pPr algn="l"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Compositional Techniques</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tc>
                  <a:txBody>
                    <a:bodyPr/>
                    <a:lstStyle/>
                    <a:p>
                      <a:pPr algn="l" fontAlgn="ctr"/>
                      <a:r>
                        <a:rPr lang="en-US" sz="1200" b="0" i="0" u="none" strike="noStrike" kern="1200" dirty="0" err="1">
                          <a:solidFill>
                            <a:srgbClr val="000000"/>
                          </a:solidFill>
                          <a:effectLst/>
                          <a:latin typeface="Microsoft YaHei" panose="020B0503020204020204" pitchFamily="34" charset="-122"/>
                          <a:ea typeface="Microsoft YaHei" panose="020B0503020204020204" pitchFamily="34" charset="-122"/>
                          <a:cs typeface="+mn-cs"/>
                        </a:rPr>
                        <a:t>作曲法</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3</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2</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extLst>
                  <a:ext uri="{0D108BD9-81ED-4DB2-BD59-A6C34878D82A}">
                    <a16:rowId xmlns:a16="http://schemas.microsoft.com/office/drawing/2014/main" val="464065594"/>
                  </a:ext>
                </a:extLst>
              </a:tr>
              <a:tr h="228600">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MUS2013</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tc>
                  <a:txBody>
                    <a:bodyPr/>
                    <a:lstStyle/>
                    <a:p>
                      <a:pPr algn="l"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History of Western Classical Music (1600 to 1800)</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tc>
                  <a:txBody>
                    <a:bodyPr/>
                    <a:lstStyle/>
                    <a:p>
                      <a:pPr algn="l"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西方古典音乐史（1600-1800）</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3</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2</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extLst>
                  <a:ext uri="{0D108BD9-81ED-4DB2-BD59-A6C34878D82A}">
                    <a16:rowId xmlns:a16="http://schemas.microsoft.com/office/drawing/2014/main" val="1333898335"/>
                  </a:ext>
                </a:extLst>
              </a:tr>
              <a:tr h="228600">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MUS2023</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tc>
                  <a:txBody>
                    <a:bodyPr/>
                    <a:lstStyle/>
                    <a:p>
                      <a:pPr algn="l"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History of Western Classical Music (1800 to 1945)</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tc>
                  <a:txBody>
                    <a:bodyPr/>
                    <a:lstStyle/>
                    <a:p>
                      <a:pPr algn="l"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西方古典音乐史（1800-1945）</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3</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2</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extLst>
                  <a:ext uri="{0D108BD9-81ED-4DB2-BD59-A6C34878D82A}">
                    <a16:rowId xmlns:a16="http://schemas.microsoft.com/office/drawing/2014/main" val="1232685604"/>
                  </a:ext>
                </a:extLst>
              </a:tr>
              <a:tr h="228600">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MUS2033</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tc>
                  <a:txBody>
                    <a:bodyPr/>
                    <a:lstStyle/>
                    <a:p>
                      <a:pPr algn="l"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Aural Training</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tc>
                  <a:txBody>
                    <a:bodyPr/>
                    <a:lstStyle/>
                    <a:p>
                      <a:pPr algn="l" fontAlgn="ctr"/>
                      <a:r>
                        <a:rPr lang="en-US" sz="1200" b="0" i="0" u="none" strike="noStrike" kern="1200">
                          <a:solidFill>
                            <a:srgbClr val="000000"/>
                          </a:solidFill>
                          <a:effectLst/>
                          <a:latin typeface="Microsoft YaHei" panose="020B0503020204020204" pitchFamily="34" charset="-122"/>
                          <a:ea typeface="Microsoft YaHei" panose="020B0503020204020204" pitchFamily="34" charset="-122"/>
                          <a:cs typeface="+mn-cs"/>
                        </a:rPr>
                        <a:t>视唱练耳</a:t>
                      </a:r>
                      <a:endParaRPr lang="zh-CN" altLang="en-US" sz="1200" b="0" i="0" u="none" strike="noStrike" kern="120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3</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2</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extLst>
                  <a:ext uri="{0D108BD9-81ED-4DB2-BD59-A6C34878D82A}">
                    <a16:rowId xmlns:a16="http://schemas.microsoft.com/office/drawing/2014/main" val="2845065464"/>
                  </a:ext>
                </a:extLst>
              </a:tr>
              <a:tr h="228600">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MUS2183</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tc>
                  <a:txBody>
                    <a:bodyPr/>
                    <a:lstStyle/>
                    <a:p>
                      <a:pPr algn="l"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Keyboard Performance Studies I</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tc>
                  <a:txBody>
                    <a:bodyPr/>
                    <a:lstStyle/>
                    <a:p>
                      <a:pPr algn="l" fontAlgn="ctr"/>
                      <a:r>
                        <a:rPr lang="en-US" sz="1200" b="0" i="0" u="none" strike="noStrike" kern="1200" dirty="0" err="1">
                          <a:solidFill>
                            <a:srgbClr val="000000"/>
                          </a:solidFill>
                          <a:effectLst/>
                          <a:latin typeface="Microsoft YaHei" panose="020B0503020204020204" pitchFamily="34" charset="-122"/>
                          <a:ea typeface="Microsoft YaHei" panose="020B0503020204020204" pitchFamily="34" charset="-122"/>
                          <a:cs typeface="+mn-cs"/>
                        </a:rPr>
                        <a:t>键盘演奏法</a:t>
                      </a: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 I</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3</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2</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extLst>
                  <a:ext uri="{0D108BD9-81ED-4DB2-BD59-A6C34878D82A}">
                    <a16:rowId xmlns:a16="http://schemas.microsoft.com/office/drawing/2014/main" val="3160976752"/>
                  </a:ext>
                </a:extLst>
              </a:tr>
              <a:tr h="228600">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MUS2193</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tc>
                  <a:txBody>
                    <a:bodyPr/>
                    <a:lstStyle/>
                    <a:p>
                      <a:pPr algn="l"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Keyboard Performance Studies II</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tc>
                  <a:txBody>
                    <a:bodyPr/>
                    <a:lstStyle/>
                    <a:p>
                      <a:pPr algn="l" fontAlgn="ctr"/>
                      <a:r>
                        <a:rPr lang="en-US" sz="1200" b="0" i="0" u="none" strike="noStrike" kern="1200" dirty="0" err="1">
                          <a:solidFill>
                            <a:srgbClr val="000000"/>
                          </a:solidFill>
                          <a:effectLst/>
                          <a:latin typeface="Microsoft YaHei" panose="020B0503020204020204" pitchFamily="34" charset="-122"/>
                          <a:ea typeface="Microsoft YaHei" panose="020B0503020204020204" pitchFamily="34" charset="-122"/>
                          <a:cs typeface="+mn-cs"/>
                        </a:rPr>
                        <a:t>键盘演奏法</a:t>
                      </a: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 II</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tc>
                  <a:txBody>
                    <a:bodyPr/>
                    <a:lstStyle/>
                    <a:p>
                      <a:pPr algn="ctr" fontAlgn="ctr"/>
                      <a:r>
                        <a:rPr lang="en-US" sz="1200" b="0" i="0" u="none" strike="noStrike" kern="1200">
                          <a:solidFill>
                            <a:srgbClr val="000000"/>
                          </a:solidFill>
                          <a:effectLst/>
                          <a:latin typeface="Microsoft YaHei" panose="020B0503020204020204" pitchFamily="34" charset="-122"/>
                          <a:ea typeface="Microsoft YaHei" panose="020B0503020204020204" pitchFamily="34" charset="-122"/>
                          <a:cs typeface="+mn-cs"/>
                        </a:rPr>
                        <a:t>3</a:t>
                      </a:r>
                      <a:endParaRPr lang="zh-CN" altLang="en-US" sz="1200" b="0" i="0" u="none" strike="noStrike" kern="120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2</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extLst>
                  <a:ext uri="{0D108BD9-81ED-4DB2-BD59-A6C34878D82A}">
                    <a16:rowId xmlns:a16="http://schemas.microsoft.com/office/drawing/2014/main" val="3776891263"/>
                  </a:ext>
                </a:extLst>
              </a:tr>
              <a:tr h="228600">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MUS2203</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tc>
                  <a:txBody>
                    <a:bodyPr/>
                    <a:lstStyle/>
                    <a:p>
                      <a:pPr algn="l"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Ensemble Studies</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tc>
                  <a:txBody>
                    <a:bodyPr/>
                    <a:lstStyle/>
                    <a:p>
                      <a:pPr algn="l" fontAlgn="ctr"/>
                      <a:r>
                        <a:rPr lang="en-US" sz="1200" b="0" i="0" u="none" strike="noStrike" kern="1200" dirty="0" err="1">
                          <a:solidFill>
                            <a:srgbClr val="000000"/>
                          </a:solidFill>
                          <a:effectLst/>
                          <a:latin typeface="Microsoft YaHei" panose="020B0503020204020204" pitchFamily="34" charset="-122"/>
                          <a:ea typeface="Microsoft YaHei" panose="020B0503020204020204" pitchFamily="34" charset="-122"/>
                          <a:cs typeface="+mn-cs"/>
                        </a:rPr>
                        <a:t>重奏研究</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3</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2</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extLst>
                  <a:ext uri="{0D108BD9-81ED-4DB2-BD59-A6C34878D82A}">
                    <a16:rowId xmlns:a16="http://schemas.microsoft.com/office/drawing/2014/main" val="4238915028"/>
                  </a:ext>
                </a:extLst>
              </a:tr>
              <a:tr h="228600">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MUS2213</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tc>
                  <a:txBody>
                    <a:bodyPr/>
                    <a:lstStyle/>
                    <a:p>
                      <a:pPr algn="l"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Technology of Music and Sound for Screen</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tc>
                  <a:txBody>
                    <a:bodyPr/>
                    <a:lstStyle/>
                    <a:p>
                      <a:pPr algn="l" fontAlgn="ctr"/>
                      <a:r>
                        <a:rPr lang="en-US" sz="1200" b="0" i="0" u="none" strike="noStrike" kern="1200" dirty="0" err="1">
                          <a:solidFill>
                            <a:srgbClr val="000000"/>
                          </a:solidFill>
                          <a:effectLst/>
                          <a:latin typeface="Microsoft YaHei" panose="020B0503020204020204" pitchFamily="34" charset="-122"/>
                          <a:ea typeface="Microsoft YaHei" panose="020B0503020204020204" pitchFamily="34" charset="-122"/>
                          <a:cs typeface="+mn-cs"/>
                        </a:rPr>
                        <a:t>影片音乐与音效技术</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3</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2</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extLst>
                  <a:ext uri="{0D108BD9-81ED-4DB2-BD59-A6C34878D82A}">
                    <a16:rowId xmlns:a16="http://schemas.microsoft.com/office/drawing/2014/main" val="2736524069"/>
                  </a:ext>
                </a:extLst>
              </a:tr>
              <a:tr h="215900">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MUS2223</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tc>
                  <a:txBody>
                    <a:bodyPr/>
                    <a:lstStyle/>
                    <a:p>
                      <a:pPr algn="l"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History of Western Classical Music: The American Musical</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tc>
                  <a:txBody>
                    <a:bodyPr/>
                    <a:lstStyle/>
                    <a:p>
                      <a:pPr algn="l" fontAlgn="ctr"/>
                      <a:r>
                        <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西方古典音乐史：美国音乐剧</a:t>
                      </a:r>
                    </a:p>
                  </a:txBody>
                  <a:tcPr marL="45720" marR="45720" anchor="ctr">
                    <a:solidFill>
                      <a:srgbClr val="FEF6F0"/>
                    </a:solidFill>
                  </a:tcPr>
                </a:tc>
                <a:tc>
                  <a:txBody>
                    <a:bodyPr/>
                    <a:lstStyle/>
                    <a:p>
                      <a:pPr algn="ctr" fontAlgn="ctr"/>
                      <a:r>
                        <a:rPr lang="en-US" sz="1200" b="0" i="0" u="none" strike="noStrike" kern="1200">
                          <a:solidFill>
                            <a:srgbClr val="000000"/>
                          </a:solidFill>
                          <a:effectLst/>
                          <a:latin typeface="Microsoft YaHei" panose="020B0503020204020204" pitchFamily="34" charset="-122"/>
                          <a:ea typeface="Microsoft YaHei" panose="020B0503020204020204" pitchFamily="34" charset="-122"/>
                          <a:cs typeface="+mn-cs"/>
                        </a:rPr>
                        <a:t>3</a:t>
                      </a:r>
                      <a:endParaRPr lang="zh-CN" altLang="en-US" sz="1200" b="0" i="0" u="none" strike="noStrike" kern="120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2</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extLst>
                  <a:ext uri="{0D108BD9-81ED-4DB2-BD59-A6C34878D82A}">
                    <a16:rowId xmlns:a16="http://schemas.microsoft.com/office/drawing/2014/main" val="3878597211"/>
                  </a:ext>
                </a:extLst>
              </a:tr>
              <a:tr h="215900">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MUS2433</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tc>
                  <a:txBody>
                    <a:bodyPr/>
                    <a:lstStyle/>
                    <a:p>
                      <a:pPr algn="l"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Introduction to Musical Theatre</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tc>
                  <a:txBody>
                    <a:bodyPr/>
                    <a:lstStyle/>
                    <a:p>
                      <a:pPr algn="l" fontAlgn="ctr"/>
                      <a:r>
                        <a:rPr lang="en-US" sz="1200" b="0" i="0" u="none" strike="noStrike" kern="1200" dirty="0" err="1">
                          <a:solidFill>
                            <a:srgbClr val="000000"/>
                          </a:solidFill>
                          <a:effectLst/>
                          <a:latin typeface="Microsoft YaHei" panose="020B0503020204020204" pitchFamily="34" charset="-122"/>
                          <a:ea typeface="Microsoft YaHei" panose="020B0503020204020204" pitchFamily="34" charset="-122"/>
                          <a:cs typeface="+mn-cs"/>
                        </a:rPr>
                        <a:t>音乐剧入门</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3</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2</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extLst>
                  <a:ext uri="{0D108BD9-81ED-4DB2-BD59-A6C34878D82A}">
                    <a16:rowId xmlns:a16="http://schemas.microsoft.com/office/drawing/2014/main" val="4005079069"/>
                  </a:ext>
                </a:extLst>
              </a:tr>
              <a:tr h="215900">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MUS3003</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tc>
                  <a:txBody>
                    <a:bodyPr/>
                    <a:lstStyle/>
                    <a:p>
                      <a:pPr algn="l"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Music Since 1945</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tc>
                  <a:txBody>
                    <a:bodyPr/>
                    <a:lstStyle/>
                    <a:p>
                      <a:pPr algn="l"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现代音乐（1945—）</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3</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3</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extLst>
                  <a:ext uri="{0D108BD9-81ED-4DB2-BD59-A6C34878D82A}">
                    <a16:rowId xmlns:a16="http://schemas.microsoft.com/office/drawing/2014/main" val="1546868138"/>
                  </a:ext>
                </a:extLst>
              </a:tr>
              <a:tr h="215900">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MUS3013</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tc>
                  <a:txBody>
                    <a:bodyPr/>
                    <a:lstStyle/>
                    <a:p>
                      <a:pPr algn="l"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Creative Music Technology</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tc>
                  <a:txBody>
                    <a:bodyPr/>
                    <a:lstStyle/>
                    <a:p>
                      <a:pPr algn="l" fontAlgn="ctr"/>
                      <a:r>
                        <a:rPr lang="en-US" sz="1200" b="0" i="0" u="none" strike="noStrike" kern="1200">
                          <a:solidFill>
                            <a:srgbClr val="000000"/>
                          </a:solidFill>
                          <a:effectLst/>
                          <a:latin typeface="Microsoft YaHei" panose="020B0503020204020204" pitchFamily="34" charset="-122"/>
                          <a:ea typeface="Microsoft YaHei" panose="020B0503020204020204" pitchFamily="34" charset="-122"/>
                          <a:cs typeface="+mn-cs"/>
                        </a:rPr>
                        <a:t>创意音乐科技</a:t>
                      </a:r>
                      <a:endParaRPr lang="zh-CN" altLang="en-US" sz="1200" b="0" i="0" u="none" strike="noStrike" kern="120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3</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3</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BE0CD"/>
                    </a:solidFill>
                  </a:tcPr>
                </a:tc>
                <a:extLst>
                  <a:ext uri="{0D108BD9-81ED-4DB2-BD59-A6C34878D82A}">
                    <a16:rowId xmlns:a16="http://schemas.microsoft.com/office/drawing/2014/main" val="3395924392"/>
                  </a:ext>
                </a:extLst>
              </a:tr>
              <a:tr h="215900">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MUS3023</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tc>
                  <a:txBody>
                    <a:bodyPr/>
                    <a:lstStyle/>
                    <a:p>
                      <a:pPr algn="l"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Tonal Counterpoint</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tc>
                  <a:txBody>
                    <a:bodyPr/>
                    <a:lstStyle/>
                    <a:p>
                      <a:pPr algn="l" fontAlgn="ctr"/>
                      <a:r>
                        <a:rPr lang="en-US" sz="1200" b="0" i="0" u="none" strike="noStrike" kern="1200" dirty="0" err="1">
                          <a:solidFill>
                            <a:srgbClr val="000000"/>
                          </a:solidFill>
                          <a:effectLst/>
                          <a:latin typeface="Microsoft YaHei" panose="020B0503020204020204" pitchFamily="34" charset="-122"/>
                          <a:ea typeface="Microsoft YaHei" panose="020B0503020204020204" pitchFamily="34" charset="-122"/>
                          <a:cs typeface="+mn-cs"/>
                        </a:rPr>
                        <a:t>调性对位法</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3</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tc>
                  <a:txBody>
                    <a:bodyPr/>
                    <a:lstStyle/>
                    <a:p>
                      <a:pPr algn="ctr" fontAlgn="ctr"/>
                      <a:r>
                        <a:rPr 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rPr>
                        <a:t>3</a:t>
                      </a:r>
                      <a:endParaRPr lang="zh-CN" altLang="en-US" sz="1200" b="0" i="0" u="none" strike="noStrike" kern="1200" dirty="0">
                        <a:solidFill>
                          <a:srgbClr val="000000"/>
                        </a:solidFill>
                        <a:effectLst/>
                        <a:latin typeface="Microsoft YaHei" panose="020B0503020204020204" pitchFamily="34" charset="-122"/>
                        <a:ea typeface="Microsoft YaHei" panose="020B0503020204020204" pitchFamily="34" charset="-122"/>
                        <a:cs typeface="+mn-cs"/>
                      </a:endParaRPr>
                    </a:p>
                  </a:txBody>
                  <a:tcPr marL="45720" marR="45720" anchor="ctr">
                    <a:solidFill>
                      <a:srgbClr val="FEF6F0"/>
                    </a:solidFill>
                  </a:tcPr>
                </a:tc>
                <a:extLst>
                  <a:ext uri="{0D108BD9-81ED-4DB2-BD59-A6C34878D82A}">
                    <a16:rowId xmlns:a16="http://schemas.microsoft.com/office/drawing/2014/main" val="877763258"/>
                  </a:ext>
                </a:extLst>
              </a:tr>
            </a:tbl>
          </a:graphicData>
        </a:graphic>
      </p:graphicFrame>
    </p:spTree>
    <p:extLst>
      <p:ext uri="{BB962C8B-B14F-4D97-AF65-F5344CB8AC3E}">
        <p14:creationId xmlns:p14="http://schemas.microsoft.com/office/powerpoint/2010/main" val="29182861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画着卡通图案&#10;&#10;中度可信度描述已自动生成">
            <a:extLst>
              <a:ext uri="{FF2B5EF4-FFF2-40B4-BE49-F238E27FC236}">
                <a16:creationId xmlns:a16="http://schemas.microsoft.com/office/drawing/2014/main" id="{0C29D254-16FB-344C-B294-B0D300F3C1CA}"/>
              </a:ext>
            </a:extLst>
          </p:cNvPr>
          <p:cNvPicPr>
            <a:picLocks noChangeAspect="1"/>
          </p:cNvPicPr>
          <p:nvPr/>
        </p:nvPicPr>
        <p:blipFill>
          <a:blip r:embed="rId2"/>
          <a:stretch>
            <a:fillRect/>
          </a:stretch>
        </p:blipFill>
        <p:spPr>
          <a:xfrm>
            <a:off x="341571" y="138995"/>
            <a:ext cx="1711569" cy="660473"/>
          </a:xfrm>
          <a:prstGeom prst="rect">
            <a:avLst/>
          </a:prstGeom>
        </p:spPr>
      </p:pic>
      <p:sp>
        <p:nvSpPr>
          <p:cNvPr id="7" name="TextBox 6">
            <a:extLst>
              <a:ext uri="{FF2B5EF4-FFF2-40B4-BE49-F238E27FC236}">
                <a16:creationId xmlns:a16="http://schemas.microsoft.com/office/drawing/2014/main" id="{8FADE6FE-D0DE-4E9A-983D-BC185718B3DB}"/>
              </a:ext>
            </a:extLst>
          </p:cNvPr>
          <p:cNvSpPr txBox="1"/>
          <p:nvPr/>
        </p:nvSpPr>
        <p:spPr>
          <a:xfrm>
            <a:off x="1570008" y="1753237"/>
            <a:ext cx="9385539" cy="2923877"/>
          </a:xfrm>
          <a:prstGeom prst="rect">
            <a:avLst/>
          </a:prstGeom>
          <a:noFill/>
        </p:spPr>
        <p:txBody>
          <a:bodyPr wrap="square" rtlCol="0">
            <a:spAutoFit/>
          </a:bodyPr>
          <a:lstStyle/>
          <a:p>
            <a:r>
              <a:rPr lang="en-GB" altLang="zh-CN" sz="2400" b="1" dirty="0">
                <a:solidFill>
                  <a:schemeClr val="tx1">
                    <a:lumMod val="65000"/>
                    <a:lumOff val="35000"/>
                  </a:schemeClr>
                </a:solidFill>
                <a:latin typeface="Cambria" panose="02040503050406030204" pitchFamily="18" charset="0"/>
              </a:rPr>
              <a:t>Programme Requirements </a:t>
            </a:r>
          </a:p>
          <a:p>
            <a:endParaRPr lang="en-GB" altLang="zh-CN" sz="2000" dirty="0">
              <a:latin typeface="Cambria" panose="02040503050406030204" pitchFamily="18" charset="0"/>
            </a:endParaRPr>
          </a:p>
          <a:p>
            <a:endParaRPr lang="en-GB" altLang="zh-CN" sz="2000" dirty="0">
              <a:latin typeface="Cambria" panose="02040503050406030204" pitchFamily="18" charset="0"/>
            </a:endParaRPr>
          </a:p>
          <a:p>
            <a:r>
              <a:rPr lang="en-GB" altLang="zh-CN" sz="2000" dirty="0">
                <a:latin typeface="Cambria" panose="02040503050406030204" pitchFamily="18" charset="0"/>
              </a:rPr>
              <a:t>Students can claim the Minor Programme if they can fulfil the following criteria:  </a:t>
            </a:r>
          </a:p>
          <a:p>
            <a:endParaRPr lang="en-GB" altLang="zh-CN" sz="2000" dirty="0">
              <a:latin typeface="Cambria" panose="02040503050406030204" pitchFamily="18" charset="0"/>
            </a:endParaRPr>
          </a:p>
          <a:p>
            <a:pPr marL="457200" indent="-457200">
              <a:buAutoNum type="alphaLcParenR"/>
            </a:pPr>
            <a:r>
              <a:rPr lang="en-GB" altLang="zh-CN" sz="2000" dirty="0">
                <a:latin typeface="Cambria" panose="02040503050406030204" pitchFamily="18" charset="0"/>
              </a:rPr>
              <a:t>Complete </a:t>
            </a:r>
            <a:r>
              <a:rPr lang="en-GB" altLang="zh-CN" sz="2000" dirty="0">
                <a:solidFill>
                  <a:srgbClr val="C00000"/>
                </a:solidFill>
                <a:effectLst>
                  <a:outerShdw blurRad="38100" dist="38100" dir="2700000" algn="tl">
                    <a:srgbClr val="000000">
                      <a:alpha val="43137"/>
                    </a:srgbClr>
                  </a:outerShdw>
                </a:effectLst>
                <a:latin typeface="Cambria" panose="02040503050406030204" pitchFamily="18" charset="0"/>
              </a:rPr>
              <a:t>15 units </a:t>
            </a:r>
            <a:r>
              <a:rPr lang="en-GB" altLang="zh-CN" sz="2000" dirty="0">
                <a:latin typeface="Cambria" panose="02040503050406030204" pitchFamily="18" charset="0"/>
              </a:rPr>
              <a:t>in accordance with the stipulated Programme structure; and  </a:t>
            </a:r>
          </a:p>
          <a:p>
            <a:pPr marL="457200" indent="-457200">
              <a:buAutoNum type="alphaLcParenR"/>
            </a:pPr>
            <a:endParaRPr lang="en-GB" altLang="zh-CN" sz="2000" dirty="0">
              <a:latin typeface="Cambria" panose="02040503050406030204" pitchFamily="18" charset="0"/>
            </a:endParaRPr>
          </a:p>
          <a:p>
            <a:pPr marL="457200" indent="-457200">
              <a:buAutoNum type="alphaLcParenR"/>
            </a:pPr>
            <a:r>
              <a:rPr lang="en-GB" altLang="zh-CN" sz="2000" dirty="0">
                <a:latin typeface="Cambria" panose="02040503050406030204" pitchFamily="18" charset="0"/>
              </a:rPr>
              <a:t>Attain a </a:t>
            </a:r>
            <a:r>
              <a:rPr lang="en-GB" altLang="zh-CN" sz="2000" dirty="0">
                <a:solidFill>
                  <a:srgbClr val="C00000"/>
                </a:solidFill>
                <a:effectLst>
                  <a:outerShdw blurRad="38100" dist="38100" dir="2700000" algn="tl">
                    <a:srgbClr val="000000">
                      <a:alpha val="43137"/>
                    </a:srgbClr>
                  </a:outerShdw>
                </a:effectLst>
                <a:latin typeface="Cambria" panose="02040503050406030204" pitchFamily="18" charset="0"/>
              </a:rPr>
              <a:t>minimum cumulative GPA of 2.0</a:t>
            </a:r>
            <a:r>
              <a:rPr lang="en-GB" altLang="zh-CN" sz="2000" dirty="0">
                <a:latin typeface="Cambria" panose="02040503050406030204" pitchFamily="18" charset="0"/>
              </a:rPr>
              <a:t> for all the </a:t>
            </a:r>
            <a:r>
              <a:rPr lang="en-GB" altLang="zh-CN" sz="2000" dirty="0">
                <a:solidFill>
                  <a:srgbClr val="C00000"/>
                </a:solidFill>
                <a:effectLst>
                  <a:outerShdw blurRad="38100" dist="38100" dir="2700000" algn="tl">
                    <a:srgbClr val="000000">
                      <a:alpha val="43137"/>
                    </a:srgbClr>
                  </a:outerShdw>
                </a:effectLst>
                <a:latin typeface="Cambria" panose="02040503050406030204" pitchFamily="18" charset="0"/>
              </a:rPr>
              <a:t>5 courses </a:t>
            </a:r>
            <a:r>
              <a:rPr lang="en-GB" altLang="zh-CN" sz="2000" dirty="0">
                <a:latin typeface="Cambria" panose="02040503050406030204" pitchFamily="18" charset="0"/>
              </a:rPr>
              <a:t>(i.e. 2 compulsory courses and 3 elective courses). </a:t>
            </a:r>
            <a:endParaRPr lang="zh-CN" altLang="en-US" sz="1600" dirty="0"/>
          </a:p>
        </p:txBody>
      </p:sp>
      <p:sp>
        <p:nvSpPr>
          <p:cNvPr id="8" name="Rectangle 7">
            <a:extLst>
              <a:ext uri="{FF2B5EF4-FFF2-40B4-BE49-F238E27FC236}">
                <a16:creationId xmlns:a16="http://schemas.microsoft.com/office/drawing/2014/main" id="{53297157-A807-4B2E-ABED-DA876735CECC}"/>
              </a:ext>
            </a:extLst>
          </p:cNvPr>
          <p:cNvSpPr/>
          <p:nvPr/>
        </p:nvSpPr>
        <p:spPr>
          <a:xfrm>
            <a:off x="5804316" y="208576"/>
            <a:ext cx="6272871" cy="769441"/>
          </a:xfrm>
          <a:prstGeom prst="rect">
            <a:avLst/>
          </a:prstGeom>
          <a:noFill/>
          <a:effectLst>
            <a:outerShdw blurRad="50800" dist="38100" algn="l" rotWithShape="0">
              <a:prstClr val="black">
                <a:alpha val="40000"/>
              </a:prstClr>
            </a:outerShdw>
          </a:effectLst>
          <a:scene3d>
            <a:camera prst="obliqueTopRight"/>
            <a:lightRig rig="threePt" dir="t"/>
          </a:scene3d>
          <a:sp3d>
            <a:bevelT w="165100" prst="coolSlant"/>
          </a:sp3d>
        </p:spPr>
        <p:txBody>
          <a:bodyPr wrap="square" lIns="91440" tIns="45720" rIns="91440" bIns="45720">
            <a:spAutoFit/>
          </a:bodyPr>
          <a:lstStyle/>
          <a:p>
            <a:pPr algn="ctr"/>
            <a:r>
              <a:rPr lang="en-US" sz="4400" b="1" dirty="0">
                <a:ln w="9525">
                  <a:solidFill>
                    <a:schemeClr val="bg1">
                      <a:lumMod val="95000"/>
                    </a:schemeClr>
                  </a:solidFill>
                  <a:prstDash val="solid"/>
                </a:ln>
                <a:solidFill>
                  <a:schemeClr val="tx1">
                    <a:lumMod val="50000"/>
                    <a:lumOff val="50000"/>
                  </a:schemeClr>
                </a:solidFill>
                <a:effectLst>
                  <a:outerShdw blurRad="12700" dist="38100" dir="2700000" algn="tl" rotWithShape="0">
                    <a:schemeClr val="accent5">
                      <a:lumMod val="60000"/>
                      <a:lumOff val="40000"/>
                    </a:schemeClr>
                  </a:outerShdw>
                </a:effectLst>
              </a:rPr>
              <a:t>Minor </a:t>
            </a:r>
            <a:r>
              <a:rPr lang="en-US" sz="4400" b="1" dirty="0" err="1">
                <a:ln w="9525">
                  <a:solidFill>
                    <a:schemeClr val="bg1">
                      <a:lumMod val="95000"/>
                    </a:schemeClr>
                  </a:solidFill>
                  <a:prstDash val="solid"/>
                </a:ln>
                <a:solidFill>
                  <a:schemeClr val="tx1">
                    <a:lumMod val="50000"/>
                    <a:lumOff val="50000"/>
                  </a:schemeClr>
                </a:solidFill>
                <a:effectLst>
                  <a:outerShdw blurRad="12700" dist="38100" dir="2700000" algn="tl" rotWithShape="0">
                    <a:schemeClr val="accent5">
                      <a:lumMod val="60000"/>
                      <a:lumOff val="40000"/>
                    </a:schemeClr>
                  </a:outerShdw>
                </a:effectLst>
              </a:rPr>
              <a:t>Programmes</a:t>
            </a:r>
            <a:endParaRPr lang="en-US" sz="4400" b="1" dirty="0">
              <a:ln w="9525">
                <a:solidFill>
                  <a:schemeClr val="bg1">
                    <a:lumMod val="95000"/>
                  </a:schemeClr>
                </a:solidFill>
                <a:prstDash val="solid"/>
              </a:ln>
              <a:solidFill>
                <a:schemeClr val="tx1">
                  <a:lumMod val="50000"/>
                  <a:lumOff val="50000"/>
                </a:schemeClr>
              </a:solidFill>
              <a:effectLst>
                <a:outerShdw blurRad="12700" dist="38100" dir="2700000" algn="tl" rotWithShape="0">
                  <a:schemeClr val="accent5">
                    <a:lumMod val="60000"/>
                    <a:lumOff val="40000"/>
                  </a:schemeClr>
                </a:outerShdw>
              </a:effectLst>
            </a:endParaRPr>
          </a:p>
        </p:txBody>
      </p:sp>
      <p:pic>
        <p:nvPicPr>
          <p:cNvPr id="2" name="图片 1">
            <a:extLst>
              <a:ext uri="{FF2B5EF4-FFF2-40B4-BE49-F238E27FC236}">
                <a16:creationId xmlns:a16="http://schemas.microsoft.com/office/drawing/2014/main" id="{02005345-7353-C441-8A70-B7E64C8D9D87}"/>
              </a:ext>
            </a:extLst>
          </p:cNvPr>
          <p:cNvPicPr>
            <a:picLocks noChangeAspect="1"/>
          </p:cNvPicPr>
          <p:nvPr/>
        </p:nvPicPr>
        <p:blipFill>
          <a:blip r:embed="rId3"/>
          <a:stretch>
            <a:fillRect/>
          </a:stretch>
        </p:blipFill>
        <p:spPr>
          <a:xfrm>
            <a:off x="0" y="0"/>
            <a:ext cx="12192000" cy="6858000"/>
          </a:xfrm>
          <a:prstGeom prst="rect">
            <a:avLst/>
          </a:prstGeom>
        </p:spPr>
      </p:pic>
      <p:sp>
        <p:nvSpPr>
          <p:cNvPr id="9" name="文本框 8">
            <a:extLst>
              <a:ext uri="{FF2B5EF4-FFF2-40B4-BE49-F238E27FC236}">
                <a16:creationId xmlns:a16="http://schemas.microsoft.com/office/drawing/2014/main" id="{5B513C64-7DA7-754F-89E1-4F2E1EC796DA}"/>
              </a:ext>
            </a:extLst>
          </p:cNvPr>
          <p:cNvSpPr txBox="1"/>
          <p:nvPr/>
        </p:nvSpPr>
        <p:spPr>
          <a:xfrm>
            <a:off x="123877" y="983796"/>
            <a:ext cx="11944243" cy="769441"/>
          </a:xfrm>
          <a:prstGeom prst="rect">
            <a:avLst/>
          </a:prstGeom>
          <a:noFill/>
        </p:spPr>
        <p:txBody>
          <a:bodyPr wrap="square" rtlCol="0">
            <a:spAutoFit/>
          </a:bodyPr>
          <a:lstStyle/>
          <a:p>
            <a:pPr algn="ctr"/>
            <a:r>
              <a:rPr kumimoji="1" lang="en-US" altLang="zh-CN" sz="4400" b="1" dirty="0">
                <a:solidFill>
                  <a:schemeClr val="bg1"/>
                </a:solidFill>
                <a:latin typeface="Futura-Bold" panose="020B0602020204020303" pitchFamily="34" charset="-79"/>
                <a:ea typeface="Microsoft YaHei" panose="020B0503020204020204" pitchFamily="34" charset="-122"/>
                <a:cs typeface="Futura-Bold" panose="020B0602020204020303" pitchFamily="34" charset="-79"/>
              </a:rPr>
              <a:t>THANK YOU!</a:t>
            </a:r>
          </a:p>
        </p:txBody>
      </p:sp>
      <p:pic>
        <p:nvPicPr>
          <p:cNvPr id="3" name="图片 2">
            <a:extLst>
              <a:ext uri="{FF2B5EF4-FFF2-40B4-BE49-F238E27FC236}">
                <a16:creationId xmlns:a16="http://schemas.microsoft.com/office/drawing/2014/main" id="{22A02B24-82ED-7A48-A444-26A103E08F8C}"/>
              </a:ext>
            </a:extLst>
          </p:cNvPr>
          <p:cNvPicPr>
            <a:picLocks noChangeAspect="1"/>
          </p:cNvPicPr>
          <p:nvPr/>
        </p:nvPicPr>
        <p:blipFill rotWithShape="1">
          <a:blip r:embed="rId4"/>
          <a:srcRect b="18867"/>
          <a:stretch/>
        </p:blipFill>
        <p:spPr>
          <a:xfrm rot="366777">
            <a:off x="-301495" y="3808293"/>
            <a:ext cx="12585223" cy="5225021"/>
          </a:xfrm>
          <a:prstGeom prst="rect">
            <a:avLst/>
          </a:prstGeom>
        </p:spPr>
      </p:pic>
      <p:pic>
        <p:nvPicPr>
          <p:cNvPr id="4" name="图片 3">
            <a:extLst>
              <a:ext uri="{FF2B5EF4-FFF2-40B4-BE49-F238E27FC236}">
                <a16:creationId xmlns:a16="http://schemas.microsoft.com/office/drawing/2014/main" id="{49A2FD6F-AF26-994F-911B-CA10CBAD8EDB}"/>
              </a:ext>
            </a:extLst>
          </p:cNvPr>
          <p:cNvPicPr>
            <a:picLocks noChangeAspect="1"/>
          </p:cNvPicPr>
          <p:nvPr/>
        </p:nvPicPr>
        <p:blipFill>
          <a:blip r:embed="rId5"/>
          <a:stretch>
            <a:fillRect/>
          </a:stretch>
        </p:blipFill>
        <p:spPr>
          <a:xfrm>
            <a:off x="508945" y="366277"/>
            <a:ext cx="1447785" cy="611740"/>
          </a:xfrm>
          <a:prstGeom prst="rect">
            <a:avLst/>
          </a:prstGeom>
        </p:spPr>
      </p:pic>
      <p:pic>
        <p:nvPicPr>
          <p:cNvPr id="10" name="图片 9" descr="QR 代码&#10;&#10;描述已自动生成">
            <a:extLst>
              <a:ext uri="{FF2B5EF4-FFF2-40B4-BE49-F238E27FC236}">
                <a16:creationId xmlns:a16="http://schemas.microsoft.com/office/drawing/2014/main" id="{CD18CF6A-7D26-9641-9444-ACB4BF062430}"/>
              </a:ext>
            </a:extLst>
          </p:cNvPr>
          <p:cNvPicPr>
            <a:picLocks noChangeAspect="1"/>
          </p:cNvPicPr>
          <p:nvPr/>
        </p:nvPicPr>
        <p:blipFill>
          <a:blip r:embed="rId6"/>
          <a:stretch>
            <a:fillRect/>
          </a:stretch>
        </p:blipFill>
        <p:spPr>
          <a:xfrm>
            <a:off x="4648198" y="1857563"/>
            <a:ext cx="2895600" cy="2895600"/>
          </a:xfrm>
          <a:prstGeom prst="rect">
            <a:avLst/>
          </a:prstGeom>
        </p:spPr>
      </p:pic>
      <p:sp>
        <p:nvSpPr>
          <p:cNvPr id="11" name="文本框 10">
            <a:extLst>
              <a:ext uri="{FF2B5EF4-FFF2-40B4-BE49-F238E27FC236}">
                <a16:creationId xmlns:a16="http://schemas.microsoft.com/office/drawing/2014/main" id="{BF5B39F7-0A97-C241-A34C-A53919437DEF}"/>
              </a:ext>
            </a:extLst>
          </p:cNvPr>
          <p:cNvSpPr txBox="1"/>
          <p:nvPr/>
        </p:nvSpPr>
        <p:spPr>
          <a:xfrm>
            <a:off x="132944" y="4906292"/>
            <a:ext cx="11944243" cy="369332"/>
          </a:xfrm>
          <a:prstGeom prst="rect">
            <a:avLst/>
          </a:prstGeom>
          <a:noFill/>
        </p:spPr>
        <p:txBody>
          <a:bodyPr wrap="square" rtlCol="0">
            <a:spAutoFit/>
          </a:bodyPr>
          <a:lstStyle/>
          <a:p>
            <a:pPr algn="ctr"/>
            <a:r>
              <a:rPr lang="en-GB" altLang="zh-CN" b="1" dirty="0">
                <a:solidFill>
                  <a:schemeClr val="bg1"/>
                </a:solidFill>
                <a:latin typeface="Microsoft YaHei" panose="020B0503020204020204" pitchFamily="34" charset="-122"/>
                <a:ea typeface="Microsoft YaHei" panose="020B0503020204020204" pitchFamily="34" charset="-122"/>
              </a:rPr>
              <a:t>Follow us for more information</a:t>
            </a:r>
            <a:endParaRPr kumimoji="1" lang="en-US" altLang="zh-CN" b="1" dirty="0">
              <a:solidFill>
                <a:schemeClr val="bg1"/>
              </a:solidFill>
              <a:latin typeface="Microsoft YaHei" panose="020B0503020204020204" pitchFamily="34" charset="-122"/>
              <a:ea typeface="Microsoft YaHei" panose="020B0503020204020204" pitchFamily="34" charset="-122"/>
              <a:cs typeface="Futura-Bold" panose="020B0602020204020303" pitchFamily="34" charset="-79"/>
            </a:endParaRPr>
          </a:p>
        </p:txBody>
      </p:sp>
    </p:spTree>
    <p:extLst>
      <p:ext uri="{BB962C8B-B14F-4D97-AF65-F5344CB8AC3E}">
        <p14:creationId xmlns:p14="http://schemas.microsoft.com/office/powerpoint/2010/main" val="2637178618"/>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1201</Words>
  <Application>Microsoft Office PowerPoint</Application>
  <PresentationFormat>Widescreen</PresentationFormat>
  <Paragraphs>377</Paragraphs>
  <Slides>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Cambria</vt:lpstr>
      <vt:lpstr>Wingdings</vt:lpstr>
      <vt:lpstr>等线</vt:lpstr>
      <vt:lpstr>Futura-Bold</vt:lpstr>
      <vt:lpstr>Arial</vt:lpstr>
      <vt:lpstr>等线 Light</vt:lpstr>
      <vt:lpstr>Microsoft YaHei</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office</dc:creator>
  <cp:lastModifiedBy>Administrator</cp:lastModifiedBy>
  <cp:revision>45</cp:revision>
  <dcterms:created xsi:type="dcterms:W3CDTF">2024-08-27T00:58:13Z</dcterms:created>
  <dcterms:modified xsi:type="dcterms:W3CDTF">2026-10-16T03:16:29Z</dcterms:modified>
</cp:coreProperties>
</file>